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6" r:id="rId4"/>
  </p:sldMasterIdLst>
  <p:handoutMasterIdLst>
    <p:handoutMasterId r:id="rId48"/>
  </p:handoutMasterIdLst>
  <p:sldIdLst>
    <p:sldId id="273" r:id="rId5"/>
    <p:sldId id="274" r:id="rId6"/>
    <p:sldId id="309" r:id="rId7"/>
    <p:sldId id="275" r:id="rId8"/>
    <p:sldId id="272" r:id="rId9"/>
    <p:sldId id="276" r:id="rId10"/>
    <p:sldId id="263" r:id="rId11"/>
    <p:sldId id="308" r:id="rId12"/>
    <p:sldId id="267" r:id="rId13"/>
    <p:sldId id="268" r:id="rId14"/>
    <p:sldId id="269" r:id="rId15"/>
    <p:sldId id="266" r:id="rId16"/>
    <p:sldId id="270" r:id="rId17"/>
    <p:sldId id="271" r:id="rId18"/>
    <p:sldId id="277" r:id="rId19"/>
    <p:sldId id="257" r:id="rId20"/>
    <p:sldId id="258" r:id="rId21"/>
    <p:sldId id="259" r:id="rId22"/>
    <p:sldId id="262" r:id="rId23"/>
    <p:sldId id="260" r:id="rId24"/>
    <p:sldId id="310" r:id="rId25"/>
    <p:sldId id="264" r:id="rId26"/>
    <p:sldId id="265" r:id="rId27"/>
    <p:sldId id="282" r:id="rId28"/>
    <p:sldId id="279" r:id="rId29"/>
    <p:sldId id="304" r:id="rId30"/>
    <p:sldId id="311" r:id="rId31"/>
    <p:sldId id="305" r:id="rId32"/>
    <p:sldId id="312" r:id="rId33"/>
    <p:sldId id="306" r:id="rId34"/>
    <p:sldId id="307" r:id="rId35"/>
    <p:sldId id="298" r:id="rId36"/>
    <p:sldId id="302" r:id="rId37"/>
    <p:sldId id="299" r:id="rId38"/>
    <p:sldId id="301" r:id="rId39"/>
    <p:sldId id="300" r:id="rId40"/>
    <p:sldId id="283" r:id="rId41"/>
    <p:sldId id="280" r:id="rId42"/>
    <p:sldId id="284" r:id="rId43"/>
    <p:sldId id="285" r:id="rId44"/>
    <p:sldId id="286" r:id="rId45"/>
    <p:sldId id="287" r:id="rId46"/>
    <p:sldId id="278" r:id="rId47"/>
  </p:sldIdLst>
  <p:sldSz cx="9144000" cy="6858000" type="screen4x3"/>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A02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516"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sz="quarter" idx="1"/>
          </p:nvPr>
        </p:nvSpPr>
        <p:spPr>
          <a:xfrm>
            <a:off x="3884613" y="0"/>
            <a:ext cx="2971800" cy="498056"/>
          </a:xfrm>
          <a:prstGeom prst="rect">
            <a:avLst/>
          </a:prstGeom>
        </p:spPr>
        <p:txBody>
          <a:bodyPr vert="horz" lIns="91440" tIns="45720" rIns="91440" bIns="45720" rtlCol="0"/>
          <a:lstStyle>
            <a:lvl1pPr algn="r">
              <a:defRPr sz="1200"/>
            </a:lvl1pPr>
          </a:lstStyle>
          <a:p>
            <a:fld id="{7F4FAD4E-0D94-48A6-A6BF-293E66865069}" type="datetimeFigureOut">
              <a:rPr lang="en-PH" smtClean="0"/>
              <a:pPr/>
              <a:t>2/15/2019</a:t>
            </a:fld>
            <a:endParaRPr lang="en-PH"/>
          </a:p>
        </p:txBody>
      </p:sp>
      <p:sp>
        <p:nvSpPr>
          <p:cNvPr id="4" name="Footer Placeholder 3"/>
          <p:cNvSpPr>
            <a:spLocks noGrp="1"/>
          </p:cNvSpPr>
          <p:nvPr>
            <p:ph type="ftr" sz="quarter" idx="2"/>
          </p:nvPr>
        </p:nvSpPr>
        <p:spPr>
          <a:xfrm>
            <a:off x="0" y="9428585"/>
            <a:ext cx="2971800" cy="498055"/>
          </a:xfrm>
          <a:prstGeom prst="rect">
            <a:avLst/>
          </a:prstGeom>
        </p:spPr>
        <p:txBody>
          <a:bodyPr vert="horz" lIns="91440" tIns="45720" rIns="91440" bIns="45720" rtlCol="0" anchor="b"/>
          <a:lstStyle>
            <a:lvl1pPr algn="l">
              <a:defRPr sz="1200"/>
            </a:lvl1pPr>
          </a:lstStyle>
          <a:p>
            <a:endParaRPr lang="en-PH"/>
          </a:p>
        </p:txBody>
      </p:sp>
      <p:sp>
        <p:nvSpPr>
          <p:cNvPr id="5" name="Slide Number Placeholder 4"/>
          <p:cNvSpPr>
            <a:spLocks noGrp="1"/>
          </p:cNvSpPr>
          <p:nvPr>
            <p:ph type="sldNum" sz="quarter" idx="3"/>
          </p:nvPr>
        </p:nvSpPr>
        <p:spPr>
          <a:xfrm>
            <a:off x="3884613" y="9428585"/>
            <a:ext cx="2971800" cy="498055"/>
          </a:xfrm>
          <a:prstGeom prst="rect">
            <a:avLst/>
          </a:prstGeom>
        </p:spPr>
        <p:txBody>
          <a:bodyPr vert="horz" lIns="91440" tIns="45720" rIns="91440" bIns="45720" rtlCol="0" anchor="b"/>
          <a:lstStyle>
            <a:lvl1pPr algn="r">
              <a:defRPr sz="1200"/>
            </a:lvl1pPr>
          </a:lstStyle>
          <a:p>
            <a:fld id="{3A4F2127-EA6D-4D1D-929F-BCC20C782940}" type="slidenum">
              <a:rPr lang="en-PH" smtClean="0"/>
              <a:pPr/>
              <a:t>‹#›</a:t>
            </a:fld>
            <a:endParaRPr lang="en-PH"/>
          </a:p>
        </p:txBody>
      </p:sp>
    </p:spTree>
    <p:extLst>
      <p:ext uri="{BB962C8B-B14F-4D97-AF65-F5344CB8AC3E}">
        <p14:creationId xmlns="" xmlns:p14="http://schemas.microsoft.com/office/powerpoint/2010/main" val="6768709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1CF4E6-F4B5-475C-AFAA-30A0C0A1EBD6}" type="datetimeFigureOut">
              <a:rPr lang="en-US" smtClean="0"/>
              <a:pPr/>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AEC17-0746-4F66-B879-891761BA08D4}" type="slidenum">
              <a:rPr lang="en-US" smtClean="0"/>
              <a:pPr/>
              <a:t>‹#›</a:t>
            </a:fld>
            <a:endParaRPr lang="en-US"/>
          </a:p>
        </p:txBody>
      </p:sp>
    </p:spTree>
    <p:extLst>
      <p:ext uri="{BB962C8B-B14F-4D97-AF65-F5344CB8AC3E}">
        <p14:creationId xmlns="" xmlns:p14="http://schemas.microsoft.com/office/powerpoint/2010/main" val="2830151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1CF4E6-F4B5-475C-AFAA-30A0C0A1EBD6}" type="datetimeFigureOut">
              <a:rPr lang="en-US" smtClean="0"/>
              <a:pPr/>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AEC17-0746-4F66-B879-891761BA08D4}" type="slidenum">
              <a:rPr lang="en-US" smtClean="0"/>
              <a:pPr/>
              <a:t>‹#›</a:t>
            </a:fld>
            <a:endParaRPr lang="en-US"/>
          </a:p>
        </p:txBody>
      </p:sp>
    </p:spTree>
    <p:extLst>
      <p:ext uri="{BB962C8B-B14F-4D97-AF65-F5344CB8AC3E}">
        <p14:creationId xmlns="" xmlns:p14="http://schemas.microsoft.com/office/powerpoint/2010/main" val="1128415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1CF4E6-F4B5-475C-AFAA-30A0C0A1EBD6}" type="datetimeFigureOut">
              <a:rPr lang="en-US" smtClean="0"/>
              <a:pPr/>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AEC17-0746-4F66-B879-891761BA08D4}" type="slidenum">
              <a:rPr lang="en-US" smtClean="0"/>
              <a:pPr/>
              <a:t>‹#›</a:t>
            </a:fld>
            <a:endParaRPr lang="en-US"/>
          </a:p>
        </p:txBody>
      </p:sp>
    </p:spTree>
    <p:extLst>
      <p:ext uri="{BB962C8B-B14F-4D97-AF65-F5344CB8AC3E}">
        <p14:creationId xmlns="" xmlns:p14="http://schemas.microsoft.com/office/powerpoint/2010/main" val="1973651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9BFC51-57D6-4CF1-B91F-69E8660D920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859173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3FCF3-1DED-48E4-ADCF-6AC684F81533}"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575699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82D305-93E0-43FE-942F-FD84E607EAA2}"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928213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41032A3-3463-4159-9027-A060420FCF56}"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056556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77F8DE5-1D2D-4918-A926-1507EAEEB6E3}"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644678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8E424CB-2C71-4F60-94BF-D769C84F7E0F}"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681267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B91857D-E8AB-40EB-9C03-1F3D0B3B4763}"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750249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519E8A-DD4B-4B57-AB62-62D8C8D91D2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927211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1CF4E6-F4B5-475C-AFAA-30A0C0A1EBD6}" type="datetimeFigureOut">
              <a:rPr lang="en-US" smtClean="0"/>
              <a:pPr/>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AEC17-0746-4F66-B879-891761BA08D4}" type="slidenum">
              <a:rPr lang="en-US" smtClean="0"/>
              <a:pPr/>
              <a:t>‹#›</a:t>
            </a:fld>
            <a:endParaRPr lang="en-US"/>
          </a:p>
        </p:txBody>
      </p:sp>
    </p:spTree>
    <p:extLst>
      <p:ext uri="{BB962C8B-B14F-4D97-AF65-F5344CB8AC3E}">
        <p14:creationId xmlns="" xmlns:p14="http://schemas.microsoft.com/office/powerpoint/2010/main" val="1197449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85B80A-BF8B-4452-B63A-48496BCE204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094202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3676CC-87EE-4E1D-BADC-AE1FE298B442}"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6311501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9C12E7-E206-4AEC-900E-FE0AAC92024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21804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0B5391-2A05-4887-B409-D2A66F05722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2994760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FA5D64-347D-4864-9773-ABFC0E6BA925}"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4857173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F8B2B83-51DF-435B-A598-54F0B7DB518D}"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3809182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5E547B1-B331-49B6-B051-01898477DE33}"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3577324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109AF8A-1340-4768-BC58-9D9A61654155}"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10078946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98FE810-C827-4819-AECB-3818665E8CBE}"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1488249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6D583D3-6621-42FD-975A-155022F5266B}"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3429845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1CF4E6-F4B5-475C-AFAA-30A0C0A1EBD6}" type="datetimeFigureOut">
              <a:rPr lang="en-US" smtClean="0"/>
              <a:pPr/>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AEC17-0746-4F66-B879-891761BA08D4}" type="slidenum">
              <a:rPr lang="en-US" smtClean="0"/>
              <a:pPr/>
              <a:t>‹#›</a:t>
            </a:fld>
            <a:endParaRPr lang="en-US"/>
          </a:p>
        </p:txBody>
      </p:sp>
    </p:spTree>
    <p:extLst>
      <p:ext uri="{BB962C8B-B14F-4D97-AF65-F5344CB8AC3E}">
        <p14:creationId xmlns="" xmlns:p14="http://schemas.microsoft.com/office/powerpoint/2010/main" val="2001633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194C439-1B84-4BB7-97AD-862BB7FE3A45}"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1473944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666C79D-A038-42AD-9D6A-04AE1FF828EA}"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39676934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70BC858-B9A4-4B75-B760-6DB5C63C77AA}"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22966613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ADA77C7-8039-40F7-94A8-42E853F853A8}"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551410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0E134B4-10B4-4AF3-9D4F-54AF2A88757D}"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23858943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4FB379-10E7-45DA-AECE-230540AC8C46}" type="slidenum">
              <a:rPr lang="en-US">
                <a:solidFill>
                  <a:srgbClr val="000000"/>
                </a:solidFill>
              </a:rPr>
              <a:pPr/>
              <a:t>‹#›</a:t>
            </a:fld>
            <a:endParaRPr lang="en-US">
              <a:solidFill>
                <a:srgbClr val="000000"/>
              </a:solidFill>
            </a:endParaRPr>
          </a:p>
        </p:txBody>
      </p:sp>
    </p:spTree>
    <p:extLst>
      <p:ext uri="{BB962C8B-B14F-4D97-AF65-F5344CB8AC3E}">
        <p14:creationId xmlns="" xmlns:p14="http://schemas.microsoft.com/office/powerpoint/2010/main" val="35340136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1CF4E6-F4B5-475C-AFAA-30A0C0A1EBD6}" type="datetimeFigureOut">
              <a:rPr lang="en-US" smtClean="0"/>
              <a:pPr/>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AEC17-0746-4F66-B879-891761BA08D4}" type="slidenum">
              <a:rPr lang="en-US" smtClean="0"/>
              <a:pPr/>
              <a:t>‹#›</a:t>
            </a:fld>
            <a:endParaRPr lang="en-US"/>
          </a:p>
        </p:txBody>
      </p:sp>
    </p:spTree>
    <p:extLst>
      <p:ext uri="{BB962C8B-B14F-4D97-AF65-F5344CB8AC3E}">
        <p14:creationId xmlns="" xmlns:p14="http://schemas.microsoft.com/office/powerpoint/2010/main" val="16622655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1CF4E6-F4B5-475C-AFAA-30A0C0A1EBD6}" type="datetimeFigureOut">
              <a:rPr lang="en-US" smtClean="0"/>
              <a:pPr/>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AEC17-0746-4F66-B879-891761BA08D4}" type="slidenum">
              <a:rPr lang="en-US" smtClean="0"/>
              <a:pPr/>
              <a:t>‹#›</a:t>
            </a:fld>
            <a:endParaRPr lang="en-US"/>
          </a:p>
        </p:txBody>
      </p:sp>
    </p:spTree>
    <p:extLst>
      <p:ext uri="{BB962C8B-B14F-4D97-AF65-F5344CB8AC3E}">
        <p14:creationId xmlns="" xmlns:p14="http://schemas.microsoft.com/office/powerpoint/2010/main" val="29965023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1CF4E6-F4B5-475C-AFAA-30A0C0A1EBD6}" type="datetimeFigureOut">
              <a:rPr lang="en-US" smtClean="0"/>
              <a:pPr/>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AEC17-0746-4F66-B879-891761BA08D4}" type="slidenum">
              <a:rPr lang="en-US" smtClean="0"/>
              <a:pPr/>
              <a:t>‹#›</a:t>
            </a:fld>
            <a:endParaRPr lang="en-US"/>
          </a:p>
        </p:txBody>
      </p:sp>
    </p:spTree>
    <p:extLst>
      <p:ext uri="{BB962C8B-B14F-4D97-AF65-F5344CB8AC3E}">
        <p14:creationId xmlns="" xmlns:p14="http://schemas.microsoft.com/office/powerpoint/2010/main" val="8794255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1CF4E6-F4B5-475C-AFAA-30A0C0A1EBD6}" type="datetimeFigureOut">
              <a:rPr lang="en-US" smtClean="0"/>
              <a:pPr/>
              <a:t>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AEC17-0746-4F66-B879-891761BA08D4}" type="slidenum">
              <a:rPr lang="en-US" smtClean="0"/>
              <a:pPr/>
              <a:t>‹#›</a:t>
            </a:fld>
            <a:endParaRPr lang="en-US"/>
          </a:p>
        </p:txBody>
      </p:sp>
    </p:spTree>
    <p:extLst>
      <p:ext uri="{BB962C8B-B14F-4D97-AF65-F5344CB8AC3E}">
        <p14:creationId xmlns="" xmlns:p14="http://schemas.microsoft.com/office/powerpoint/2010/main" val="1889397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1CF4E6-F4B5-475C-AFAA-30A0C0A1EBD6}" type="datetimeFigureOut">
              <a:rPr lang="en-US" smtClean="0"/>
              <a:pPr/>
              <a:t>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AEC17-0746-4F66-B879-891761BA08D4}" type="slidenum">
              <a:rPr lang="en-US" smtClean="0"/>
              <a:pPr/>
              <a:t>‹#›</a:t>
            </a:fld>
            <a:endParaRPr lang="en-US"/>
          </a:p>
        </p:txBody>
      </p:sp>
    </p:spTree>
    <p:extLst>
      <p:ext uri="{BB962C8B-B14F-4D97-AF65-F5344CB8AC3E}">
        <p14:creationId xmlns="" xmlns:p14="http://schemas.microsoft.com/office/powerpoint/2010/main" val="12435178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1CF4E6-F4B5-475C-AFAA-30A0C0A1EBD6}" type="datetimeFigureOut">
              <a:rPr lang="en-US" smtClean="0"/>
              <a:pPr/>
              <a:t>2/15/2019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EAEC17-0746-4F66-B879-891761BA08D4}" type="slidenum">
              <a:rPr lang="en-US" smtClean="0"/>
              <a:pPr/>
              <a:t>‹#›</a:t>
            </a:fld>
            <a:endParaRPr lang="en-US"/>
          </a:p>
        </p:txBody>
      </p:sp>
    </p:spTree>
    <p:extLst>
      <p:ext uri="{BB962C8B-B14F-4D97-AF65-F5344CB8AC3E}">
        <p14:creationId xmlns="" xmlns:p14="http://schemas.microsoft.com/office/powerpoint/2010/main" val="30955759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1CF4E6-F4B5-475C-AFAA-30A0C0A1EBD6}" type="datetimeFigureOut">
              <a:rPr lang="en-US" smtClean="0"/>
              <a:pPr/>
              <a:t>2/15/2019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EAEC17-0746-4F66-B879-891761BA08D4}" type="slidenum">
              <a:rPr lang="en-US" smtClean="0"/>
              <a:pPr/>
              <a:t>‹#›</a:t>
            </a:fld>
            <a:endParaRPr lang="en-US"/>
          </a:p>
        </p:txBody>
      </p:sp>
    </p:spTree>
    <p:extLst>
      <p:ext uri="{BB962C8B-B14F-4D97-AF65-F5344CB8AC3E}">
        <p14:creationId xmlns="" xmlns:p14="http://schemas.microsoft.com/office/powerpoint/2010/main" val="9256057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1CF4E6-F4B5-475C-AFAA-30A0C0A1EBD6}" type="datetimeFigureOut">
              <a:rPr lang="en-US" smtClean="0"/>
              <a:pPr/>
              <a:t>2/15/2019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EAEC17-0746-4F66-B879-891761BA08D4}" type="slidenum">
              <a:rPr lang="en-US" smtClean="0"/>
              <a:pPr/>
              <a:t>‹#›</a:t>
            </a:fld>
            <a:endParaRPr lang="en-US"/>
          </a:p>
        </p:txBody>
      </p:sp>
    </p:spTree>
    <p:extLst>
      <p:ext uri="{BB962C8B-B14F-4D97-AF65-F5344CB8AC3E}">
        <p14:creationId xmlns="" xmlns:p14="http://schemas.microsoft.com/office/powerpoint/2010/main" val="24987554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C1CF4E6-F4B5-475C-AFAA-30A0C0A1EBD6}" type="datetimeFigureOut">
              <a:rPr lang="en-US" smtClean="0"/>
              <a:pPr/>
              <a:t>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AEC17-0746-4F66-B879-891761BA08D4}" type="slidenum">
              <a:rPr lang="en-US" smtClean="0"/>
              <a:pPr/>
              <a:t>‹#›</a:t>
            </a:fld>
            <a:endParaRPr lang="en-US"/>
          </a:p>
        </p:txBody>
      </p:sp>
    </p:spTree>
    <p:extLst>
      <p:ext uri="{BB962C8B-B14F-4D97-AF65-F5344CB8AC3E}">
        <p14:creationId xmlns="" xmlns:p14="http://schemas.microsoft.com/office/powerpoint/2010/main" val="2943804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C1CF4E6-F4B5-475C-AFAA-30A0C0A1EBD6}" type="datetimeFigureOut">
              <a:rPr lang="en-US" smtClean="0"/>
              <a:pPr/>
              <a:t>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AEC17-0746-4F66-B879-891761BA08D4}" type="slidenum">
              <a:rPr lang="en-US" smtClean="0"/>
              <a:pPr/>
              <a:t>‹#›</a:t>
            </a:fld>
            <a:endParaRPr lang="en-US"/>
          </a:p>
        </p:txBody>
      </p:sp>
    </p:spTree>
    <p:extLst>
      <p:ext uri="{BB962C8B-B14F-4D97-AF65-F5344CB8AC3E}">
        <p14:creationId xmlns="" xmlns:p14="http://schemas.microsoft.com/office/powerpoint/2010/main" val="33039733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1CF4E6-F4B5-475C-AFAA-30A0C0A1EBD6}" type="datetimeFigureOut">
              <a:rPr lang="en-US" smtClean="0"/>
              <a:pPr/>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AEC17-0746-4F66-B879-891761BA08D4}" type="slidenum">
              <a:rPr lang="en-US" smtClean="0"/>
              <a:pPr/>
              <a:t>‹#›</a:t>
            </a:fld>
            <a:endParaRPr lang="en-US"/>
          </a:p>
        </p:txBody>
      </p:sp>
    </p:spTree>
    <p:extLst>
      <p:ext uri="{BB962C8B-B14F-4D97-AF65-F5344CB8AC3E}">
        <p14:creationId xmlns="" xmlns:p14="http://schemas.microsoft.com/office/powerpoint/2010/main" val="1105723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1CF4E6-F4B5-475C-AFAA-30A0C0A1EBD6}" type="datetimeFigureOut">
              <a:rPr lang="en-US" smtClean="0"/>
              <a:pPr/>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AEC17-0746-4F66-B879-891761BA08D4}" type="slidenum">
              <a:rPr lang="en-US" smtClean="0"/>
              <a:pPr/>
              <a:t>‹#›</a:t>
            </a:fld>
            <a:endParaRPr lang="en-US"/>
          </a:p>
        </p:txBody>
      </p:sp>
    </p:spTree>
    <p:extLst>
      <p:ext uri="{BB962C8B-B14F-4D97-AF65-F5344CB8AC3E}">
        <p14:creationId xmlns="" xmlns:p14="http://schemas.microsoft.com/office/powerpoint/2010/main" val="4270382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1CF4E6-F4B5-475C-AFAA-30A0C0A1EBD6}" type="datetimeFigureOut">
              <a:rPr lang="en-US" smtClean="0"/>
              <a:pPr/>
              <a:t>2/15/2019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EAEC17-0746-4F66-B879-891761BA08D4}" type="slidenum">
              <a:rPr lang="en-US" smtClean="0"/>
              <a:pPr/>
              <a:t>‹#›</a:t>
            </a:fld>
            <a:endParaRPr lang="en-US"/>
          </a:p>
        </p:txBody>
      </p:sp>
    </p:spTree>
    <p:extLst>
      <p:ext uri="{BB962C8B-B14F-4D97-AF65-F5344CB8AC3E}">
        <p14:creationId xmlns="" xmlns:p14="http://schemas.microsoft.com/office/powerpoint/2010/main" val="3505257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1CF4E6-F4B5-475C-AFAA-30A0C0A1EBD6}" type="datetimeFigureOut">
              <a:rPr lang="en-US" smtClean="0"/>
              <a:pPr/>
              <a:t>2/15/2019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EAEC17-0746-4F66-B879-891761BA08D4}" type="slidenum">
              <a:rPr lang="en-US" smtClean="0"/>
              <a:pPr/>
              <a:t>‹#›</a:t>
            </a:fld>
            <a:endParaRPr lang="en-US"/>
          </a:p>
        </p:txBody>
      </p:sp>
    </p:spTree>
    <p:extLst>
      <p:ext uri="{BB962C8B-B14F-4D97-AF65-F5344CB8AC3E}">
        <p14:creationId xmlns="" xmlns:p14="http://schemas.microsoft.com/office/powerpoint/2010/main" val="528547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1CF4E6-F4B5-475C-AFAA-30A0C0A1EBD6}" type="datetimeFigureOut">
              <a:rPr lang="en-US" smtClean="0"/>
              <a:pPr/>
              <a:t>2/15/2019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EAEC17-0746-4F66-B879-891761BA08D4}" type="slidenum">
              <a:rPr lang="en-US" smtClean="0"/>
              <a:pPr/>
              <a:t>‹#›</a:t>
            </a:fld>
            <a:endParaRPr lang="en-US"/>
          </a:p>
        </p:txBody>
      </p:sp>
    </p:spTree>
    <p:extLst>
      <p:ext uri="{BB962C8B-B14F-4D97-AF65-F5344CB8AC3E}">
        <p14:creationId xmlns="" xmlns:p14="http://schemas.microsoft.com/office/powerpoint/2010/main" val="1628235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1CF4E6-F4B5-475C-AFAA-30A0C0A1EBD6}" type="datetimeFigureOut">
              <a:rPr lang="en-US" smtClean="0"/>
              <a:pPr/>
              <a:t>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AEC17-0746-4F66-B879-891761BA08D4}" type="slidenum">
              <a:rPr lang="en-US" smtClean="0"/>
              <a:pPr/>
              <a:t>‹#›</a:t>
            </a:fld>
            <a:endParaRPr lang="en-US"/>
          </a:p>
        </p:txBody>
      </p:sp>
    </p:spTree>
    <p:extLst>
      <p:ext uri="{BB962C8B-B14F-4D97-AF65-F5344CB8AC3E}">
        <p14:creationId xmlns="" xmlns:p14="http://schemas.microsoft.com/office/powerpoint/2010/main" val="1216125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1CF4E6-F4B5-475C-AFAA-30A0C0A1EBD6}" type="datetimeFigureOut">
              <a:rPr lang="en-US" smtClean="0"/>
              <a:pPr/>
              <a:t>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AEC17-0746-4F66-B879-891761BA08D4}" type="slidenum">
              <a:rPr lang="en-US" smtClean="0"/>
              <a:pPr/>
              <a:t>‹#›</a:t>
            </a:fld>
            <a:endParaRPr lang="en-US"/>
          </a:p>
        </p:txBody>
      </p:sp>
    </p:spTree>
    <p:extLst>
      <p:ext uri="{BB962C8B-B14F-4D97-AF65-F5344CB8AC3E}">
        <p14:creationId xmlns="" xmlns:p14="http://schemas.microsoft.com/office/powerpoint/2010/main" val="4146514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1CF4E6-F4B5-475C-AFAA-30A0C0A1EBD6}" type="datetimeFigureOut">
              <a:rPr lang="en-US" smtClean="0"/>
              <a:pPr/>
              <a:t>2/15/2019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AEC17-0746-4F66-B879-891761BA08D4}" type="slidenum">
              <a:rPr lang="en-US" smtClean="0"/>
              <a:pPr/>
              <a:t>‹#›</a:t>
            </a:fld>
            <a:endParaRPr lang="en-US"/>
          </a:p>
        </p:txBody>
      </p:sp>
    </p:spTree>
    <p:extLst>
      <p:ext uri="{BB962C8B-B14F-4D97-AF65-F5344CB8AC3E}">
        <p14:creationId xmlns="" xmlns:p14="http://schemas.microsoft.com/office/powerpoint/2010/main" val="660973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5252F10C-932E-414B-A340-4DBFB9464E5F}"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 xmlns:p14="http://schemas.microsoft.com/office/powerpoint/2010/main" val="25951896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8181FCF-7916-4D4B-8A1E-E55BCF3E82CA}"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 xmlns:p14="http://schemas.microsoft.com/office/powerpoint/2010/main" val="19450134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C1CF4E6-F4B5-475C-AFAA-30A0C0A1EBD6}" type="datetimeFigureOut">
              <a:rPr lang="en-US" smtClean="0"/>
              <a:pPr/>
              <a:t>2/15/2019</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9EAEC17-0746-4F66-B879-891761BA08D4}" type="slidenum">
              <a:rPr lang="en-US" smtClean="0"/>
              <a:pPr/>
              <a:t>‹#›</a:t>
            </a:fld>
            <a:endParaRPr lang="en-US"/>
          </a:p>
        </p:txBody>
      </p:sp>
    </p:spTree>
    <p:extLst>
      <p:ext uri="{BB962C8B-B14F-4D97-AF65-F5344CB8AC3E}">
        <p14:creationId xmlns="" xmlns:p14="http://schemas.microsoft.com/office/powerpoint/2010/main" val="199043333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6.xml"/><Relationship Id="rId5" Type="http://schemas.openxmlformats.org/officeDocument/2006/relationships/image" Target="../media/image6.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6.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2628"/>
            <a:ext cx="9144000" cy="68706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533400" y="2667000"/>
            <a:ext cx="8686800" cy="2667000"/>
          </a:xfrm>
        </p:spPr>
        <p:txBody>
          <a:bodyPr>
            <a:noAutofit/>
          </a:bodyPr>
          <a:lstStyle/>
          <a:p>
            <a:r>
              <a:rPr lang="en-US" sz="9600" dirty="0"/>
              <a:t>God Wants </a:t>
            </a:r>
            <a:br>
              <a:rPr lang="en-US" sz="9600" dirty="0"/>
            </a:br>
            <a:r>
              <a:rPr lang="en-US" sz="9600" dirty="0"/>
              <a:t>You In Heaven</a:t>
            </a:r>
          </a:p>
        </p:txBody>
      </p:sp>
    </p:spTree>
    <p:extLst>
      <p:ext uri="{BB962C8B-B14F-4D97-AF65-F5344CB8AC3E}">
        <p14:creationId xmlns="" xmlns:p14="http://schemas.microsoft.com/office/powerpoint/2010/main" val="2033499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p:cNvSpPr txBox="1">
            <a:spLocks noChangeArrowheads="1"/>
          </p:cNvSpPr>
          <p:nvPr/>
        </p:nvSpPr>
        <p:spPr bwMode="auto">
          <a:xfrm>
            <a:off x="4343400" y="0"/>
            <a:ext cx="2971800" cy="51608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2800" b="1" dirty="0">
                <a:latin typeface="Calibri" pitchFamily="34" charset="0"/>
                <a:cs typeface="Arial" pitchFamily="34" charset="0"/>
              </a:rPr>
              <a:t>Holy God, Heaven</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4" name="Text Box 3"/>
          <p:cNvSpPr txBox="1">
            <a:spLocks noChangeArrowheads="1"/>
          </p:cNvSpPr>
          <p:nvPr/>
        </p:nvSpPr>
        <p:spPr bwMode="auto">
          <a:xfrm>
            <a:off x="2886" y="3888308"/>
            <a:ext cx="1130300" cy="2963341"/>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endParaRPr lang="en-US" sz="1600" b="1" dirty="0">
              <a:solidFill>
                <a:prstClr val="black"/>
              </a:solidFill>
              <a:latin typeface="Times New Roman" pitchFamily="18" charset="0"/>
              <a:cs typeface="Arial" pitchFamily="34" charset="0"/>
            </a:endParaRPr>
          </a:p>
          <a:p>
            <a:pPr fontAlgn="base">
              <a:spcBef>
                <a:spcPct val="0"/>
              </a:spcBef>
              <a:spcAft>
                <a:spcPts val="1000"/>
              </a:spcAft>
            </a:pPr>
            <a:endParaRPr lang="en-US" sz="1600" b="1" dirty="0">
              <a:solidFill>
                <a:prstClr val="black"/>
              </a:solidFill>
              <a:cs typeface="Arial" pitchFamily="34" charset="0"/>
            </a:endParaRPr>
          </a:p>
          <a:p>
            <a:pPr fontAlgn="base">
              <a:spcBef>
                <a:spcPct val="0"/>
              </a:spcBef>
              <a:spcAft>
                <a:spcPts val="1000"/>
              </a:spcAft>
            </a:pPr>
            <a:endParaRPr lang="en-US" sz="1600" b="1" dirty="0">
              <a:solidFill>
                <a:prstClr val="black"/>
              </a:solidFill>
              <a:cs typeface="Arial" pitchFamily="34" charset="0"/>
            </a:endParaRPr>
          </a:p>
          <a:p>
            <a:pPr fontAlgn="base">
              <a:spcBef>
                <a:spcPct val="0"/>
              </a:spcBef>
              <a:spcAft>
                <a:spcPts val="1000"/>
              </a:spcAft>
            </a:pPr>
            <a:r>
              <a:rPr lang="en-US" sz="1600" b="1" dirty="0">
                <a:solidFill>
                  <a:prstClr val="black"/>
                </a:solidFill>
                <a:cs typeface="Arial" pitchFamily="34" charset="0"/>
              </a:rPr>
              <a:t> </a:t>
            </a:r>
            <a:r>
              <a:rPr lang="en-US" sz="2800" b="1" dirty="0">
                <a:solidFill>
                  <a:prstClr val="black"/>
                </a:solidFill>
                <a:cs typeface="Arial" pitchFamily="34" charset="0"/>
              </a:rPr>
              <a:t>Earth</a:t>
            </a:r>
            <a:endParaRPr lang="en-US" sz="2800" dirty="0">
              <a:solidFill>
                <a:prstClr val="black"/>
              </a:solidFill>
              <a:latin typeface="Arial" pitchFamily="34" charset="0"/>
              <a:cs typeface="Arial" pitchFamily="34" charset="0"/>
            </a:endParaRPr>
          </a:p>
        </p:txBody>
      </p:sp>
      <p:sp>
        <p:nvSpPr>
          <p:cNvPr id="5" name="Text Box 4"/>
          <p:cNvSpPr txBox="1">
            <a:spLocks noChangeArrowheads="1"/>
          </p:cNvSpPr>
          <p:nvPr/>
        </p:nvSpPr>
        <p:spPr bwMode="auto">
          <a:xfrm>
            <a:off x="76200" y="1108277"/>
            <a:ext cx="956816" cy="774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2400" b="1" dirty="0">
                <a:solidFill>
                  <a:prstClr val="black"/>
                </a:solidFill>
                <a:cs typeface="Arial" pitchFamily="34" charset="0"/>
              </a:rPr>
              <a:t>Sinful Man</a:t>
            </a:r>
            <a:endParaRPr lang="en-US" sz="2400" dirty="0">
              <a:solidFill>
                <a:prstClr val="black"/>
              </a:solidFill>
              <a:latin typeface="Arial" pitchFamily="34" charset="0"/>
              <a:cs typeface="Arial" pitchFamily="34" charset="0"/>
            </a:endParaRPr>
          </a:p>
        </p:txBody>
      </p:sp>
      <p:sp>
        <p:nvSpPr>
          <p:cNvPr id="8" name="Text Box 10"/>
          <p:cNvSpPr txBox="1">
            <a:spLocks noChangeArrowheads="1"/>
          </p:cNvSpPr>
          <p:nvPr/>
        </p:nvSpPr>
        <p:spPr bwMode="auto">
          <a:xfrm>
            <a:off x="127000" y="3505200"/>
            <a:ext cx="1549400" cy="342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a:solidFill>
                  <a:prstClr val="black"/>
                </a:solidFill>
                <a:cs typeface="Arial" pitchFamily="34" charset="0"/>
              </a:rPr>
              <a:t>Be Baptized</a:t>
            </a:r>
            <a:endParaRPr lang="en-US" dirty="0">
              <a:solidFill>
                <a:prstClr val="black"/>
              </a:solidFill>
              <a:latin typeface="Arial" pitchFamily="34" charset="0"/>
              <a:cs typeface="Arial" pitchFamily="34" charset="0"/>
            </a:endParaRPr>
          </a:p>
        </p:txBody>
      </p:sp>
      <p:sp>
        <p:nvSpPr>
          <p:cNvPr id="11" name="Text Box 13"/>
          <p:cNvSpPr txBox="1">
            <a:spLocks noChangeArrowheads="1"/>
          </p:cNvSpPr>
          <p:nvPr/>
        </p:nvSpPr>
        <p:spPr bwMode="auto">
          <a:xfrm>
            <a:off x="901699" y="2836668"/>
            <a:ext cx="1662114" cy="341432"/>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a:solidFill>
                  <a:prstClr val="black"/>
                </a:solidFill>
                <a:cs typeface="Arial" pitchFamily="34" charset="0"/>
              </a:rPr>
              <a:t>Take Communion</a:t>
            </a:r>
            <a:endParaRPr lang="en-US" dirty="0">
              <a:solidFill>
                <a:prstClr val="black"/>
              </a:solidFill>
              <a:latin typeface="Arial" pitchFamily="34" charset="0"/>
              <a:cs typeface="Arial" pitchFamily="34" charset="0"/>
            </a:endParaRPr>
          </a:p>
        </p:txBody>
      </p:sp>
      <p:sp>
        <p:nvSpPr>
          <p:cNvPr id="14" name="Text Box 16"/>
          <p:cNvSpPr txBox="1">
            <a:spLocks noChangeArrowheads="1"/>
          </p:cNvSpPr>
          <p:nvPr/>
        </p:nvSpPr>
        <p:spPr bwMode="auto">
          <a:xfrm>
            <a:off x="568036" y="3179569"/>
            <a:ext cx="1641764" cy="324162"/>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a:solidFill>
                  <a:prstClr val="black"/>
                </a:solidFill>
                <a:cs typeface="Arial" pitchFamily="34" charset="0"/>
              </a:rPr>
              <a:t>Be Confirmed</a:t>
            </a:r>
            <a:endParaRPr lang="en-US" dirty="0">
              <a:solidFill>
                <a:prstClr val="black"/>
              </a:solidFill>
              <a:latin typeface="Arial" pitchFamily="34" charset="0"/>
              <a:cs typeface="Arial" pitchFamily="34" charset="0"/>
            </a:endParaRPr>
          </a:p>
        </p:txBody>
      </p:sp>
      <p:pic>
        <p:nvPicPr>
          <p:cNvPr id="1043" name="Picture 1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53666" y="3901009"/>
            <a:ext cx="4637534" cy="2950640"/>
          </a:xfrm>
          <a:prstGeom prst="rect">
            <a:avLst/>
          </a:prstGeom>
          <a:noFill/>
          <a:extLst>
            <a:ext uri="{909E8E84-426E-40DD-AFC4-6F175D3DCCD1}">
              <a14:hiddenFill xmlns="" xmlns:a14="http://schemas.microsoft.com/office/drawing/2010/main">
                <a:solidFill>
                  <a:srgbClr val="FFFFFF"/>
                </a:solidFill>
              </a14:hiddenFill>
            </a:ext>
          </a:extLst>
        </p:spPr>
      </p:pic>
      <p:pic>
        <p:nvPicPr>
          <p:cNvPr id="1045" name="Picture 21"/>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25734" b="1"/>
          <a:stretch/>
        </p:blipFill>
        <p:spPr bwMode="auto">
          <a:xfrm>
            <a:off x="5562600" y="3901009"/>
            <a:ext cx="3560800" cy="2952109"/>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905000" y="1884132"/>
            <a:ext cx="658813" cy="963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149243" y="1"/>
            <a:ext cx="2013955" cy="15088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145886" y="381000"/>
            <a:ext cx="2892714" cy="834823"/>
          </a:xfrm>
        </p:spPr>
        <p:txBody>
          <a:bodyPr>
            <a:normAutofit fontScale="90000"/>
          </a:bodyPr>
          <a:lstStyle/>
          <a:p>
            <a:r>
              <a:rPr lang="en-US" sz="5400" dirty="0"/>
              <a:t>Eucharist</a:t>
            </a:r>
          </a:p>
        </p:txBody>
      </p:sp>
      <p:sp>
        <p:nvSpPr>
          <p:cNvPr id="3" name="Content Placeholder 2"/>
          <p:cNvSpPr>
            <a:spLocks noGrp="1"/>
          </p:cNvSpPr>
          <p:nvPr>
            <p:ph idx="1"/>
          </p:nvPr>
        </p:nvSpPr>
        <p:spPr>
          <a:xfrm>
            <a:off x="3657600" y="1508857"/>
            <a:ext cx="5465800" cy="2339244"/>
          </a:xfrm>
        </p:spPr>
        <p:txBody>
          <a:bodyPr>
            <a:normAutofit lnSpcReduction="10000"/>
          </a:bodyPr>
          <a:lstStyle/>
          <a:p>
            <a:pPr marL="0" indent="0">
              <a:buNone/>
            </a:pPr>
            <a:r>
              <a:rPr lang="en-US" dirty="0"/>
              <a:t>“For he that </a:t>
            </a:r>
            <a:r>
              <a:rPr lang="en-US" dirty="0" err="1"/>
              <a:t>eateth</a:t>
            </a:r>
            <a:r>
              <a:rPr lang="en-US" dirty="0"/>
              <a:t> and </a:t>
            </a:r>
            <a:r>
              <a:rPr lang="en-US" dirty="0" err="1"/>
              <a:t>drinketh</a:t>
            </a:r>
            <a:r>
              <a:rPr lang="en-US" dirty="0"/>
              <a:t> unworthily, </a:t>
            </a:r>
            <a:r>
              <a:rPr lang="en-US" dirty="0" err="1"/>
              <a:t>eateth</a:t>
            </a:r>
            <a:r>
              <a:rPr lang="en-US" dirty="0"/>
              <a:t> and </a:t>
            </a:r>
            <a:r>
              <a:rPr lang="en-US" dirty="0" err="1"/>
              <a:t>drinketh</a:t>
            </a:r>
            <a:r>
              <a:rPr lang="en-US" dirty="0"/>
              <a:t> damnation to himself, not discerning the Lord’s body.” 1 Corinthians 11:29</a:t>
            </a:r>
          </a:p>
        </p:txBody>
      </p:sp>
    </p:spTree>
    <p:extLst>
      <p:ext uri="{BB962C8B-B14F-4D97-AF65-F5344CB8AC3E}">
        <p14:creationId xmlns="" xmlns:p14="http://schemas.microsoft.com/office/powerpoint/2010/main" val="50266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2000" fill="hold"/>
                                        <p:tgtEl>
                                          <p:spTgt spid="2050"/>
                                        </p:tgtEl>
                                        <p:attrNameLst>
                                          <p:attrName>ppt_x</p:attrName>
                                        </p:attrNameLst>
                                      </p:cBhvr>
                                      <p:tavLst>
                                        <p:tav tm="0">
                                          <p:val>
                                            <p:strVal val="0-#ppt_w/2"/>
                                          </p:val>
                                        </p:tav>
                                        <p:tav tm="100000">
                                          <p:val>
                                            <p:strVal val="#ppt_x"/>
                                          </p:val>
                                        </p:tav>
                                      </p:tavLst>
                                    </p:anim>
                                    <p:anim calcmode="lin" valueType="num">
                                      <p:cBhvr additive="base">
                                        <p:cTn id="13" dur="20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p:cNvSpPr txBox="1">
            <a:spLocks noChangeArrowheads="1"/>
          </p:cNvSpPr>
          <p:nvPr/>
        </p:nvSpPr>
        <p:spPr bwMode="auto">
          <a:xfrm>
            <a:off x="4343400" y="0"/>
            <a:ext cx="2971800" cy="51608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2800" b="1" dirty="0">
                <a:latin typeface="Calibri" pitchFamily="34" charset="0"/>
                <a:cs typeface="Arial" pitchFamily="34" charset="0"/>
              </a:rPr>
              <a:t>Holy God, Heaven</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4" name="Text Box 3"/>
          <p:cNvSpPr txBox="1">
            <a:spLocks noChangeArrowheads="1"/>
          </p:cNvSpPr>
          <p:nvPr/>
        </p:nvSpPr>
        <p:spPr bwMode="auto">
          <a:xfrm>
            <a:off x="2886" y="3888308"/>
            <a:ext cx="1130300" cy="2963341"/>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endParaRPr lang="en-US" sz="1600" b="1" dirty="0">
              <a:solidFill>
                <a:prstClr val="black"/>
              </a:solidFill>
              <a:latin typeface="Times New Roman" pitchFamily="18" charset="0"/>
              <a:cs typeface="Arial" pitchFamily="34" charset="0"/>
            </a:endParaRPr>
          </a:p>
          <a:p>
            <a:pPr fontAlgn="base">
              <a:spcBef>
                <a:spcPct val="0"/>
              </a:spcBef>
              <a:spcAft>
                <a:spcPts val="1000"/>
              </a:spcAft>
            </a:pPr>
            <a:endParaRPr lang="en-US" sz="1600" b="1" dirty="0">
              <a:solidFill>
                <a:prstClr val="black"/>
              </a:solidFill>
              <a:cs typeface="Arial" pitchFamily="34" charset="0"/>
            </a:endParaRPr>
          </a:p>
          <a:p>
            <a:pPr fontAlgn="base">
              <a:spcBef>
                <a:spcPct val="0"/>
              </a:spcBef>
              <a:spcAft>
                <a:spcPts val="1000"/>
              </a:spcAft>
            </a:pPr>
            <a:endParaRPr lang="en-US" sz="1600" b="1" dirty="0">
              <a:solidFill>
                <a:prstClr val="black"/>
              </a:solidFill>
              <a:cs typeface="Arial" pitchFamily="34" charset="0"/>
            </a:endParaRPr>
          </a:p>
          <a:p>
            <a:pPr fontAlgn="base">
              <a:spcBef>
                <a:spcPct val="0"/>
              </a:spcBef>
              <a:spcAft>
                <a:spcPts val="1000"/>
              </a:spcAft>
            </a:pPr>
            <a:r>
              <a:rPr lang="en-US" sz="1600" b="1" dirty="0">
                <a:solidFill>
                  <a:prstClr val="black"/>
                </a:solidFill>
                <a:cs typeface="Arial" pitchFamily="34" charset="0"/>
              </a:rPr>
              <a:t> </a:t>
            </a:r>
            <a:r>
              <a:rPr lang="en-US" sz="2800" b="1" dirty="0">
                <a:solidFill>
                  <a:prstClr val="black"/>
                </a:solidFill>
                <a:cs typeface="Arial" pitchFamily="34" charset="0"/>
              </a:rPr>
              <a:t>Earth</a:t>
            </a:r>
            <a:endParaRPr lang="en-US" sz="2800" dirty="0">
              <a:solidFill>
                <a:prstClr val="black"/>
              </a:solidFill>
              <a:latin typeface="Arial" pitchFamily="34" charset="0"/>
              <a:cs typeface="Arial" pitchFamily="34" charset="0"/>
            </a:endParaRPr>
          </a:p>
        </p:txBody>
      </p:sp>
      <p:sp>
        <p:nvSpPr>
          <p:cNvPr id="5" name="Text Box 4"/>
          <p:cNvSpPr txBox="1">
            <a:spLocks noChangeArrowheads="1"/>
          </p:cNvSpPr>
          <p:nvPr/>
        </p:nvSpPr>
        <p:spPr bwMode="auto">
          <a:xfrm>
            <a:off x="76200" y="714530"/>
            <a:ext cx="956816" cy="774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2400" b="1" dirty="0">
                <a:solidFill>
                  <a:prstClr val="black"/>
                </a:solidFill>
                <a:cs typeface="Arial" pitchFamily="34" charset="0"/>
              </a:rPr>
              <a:t>Sinful Man</a:t>
            </a:r>
            <a:endParaRPr lang="en-US" sz="2400" dirty="0">
              <a:solidFill>
                <a:prstClr val="black"/>
              </a:solidFill>
              <a:latin typeface="Arial" pitchFamily="34" charset="0"/>
              <a:cs typeface="Arial" pitchFamily="34" charset="0"/>
            </a:endParaRPr>
          </a:p>
        </p:txBody>
      </p:sp>
      <p:sp>
        <p:nvSpPr>
          <p:cNvPr id="8" name="Text Box 10"/>
          <p:cNvSpPr txBox="1">
            <a:spLocks noChangeArrowheads="1"/>
          </p:cNvSpPr>
          <p:nvPr/>
        </p:nvSpPr>
        <p:spPr bwMode="auto">
          <a:xfrm>
            <a:off x="127000" y="3505200"/>
            <a:ext cx="1549400" cy="342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a:solidFill>
                  <a:prstClr val="black"/>
                </a:solidFill>
                <a:cs typeface="Arial" pitchFamily="34" charset="0"/>
              </a:rPr>
              <a:t>Be Baptized</a:t>
            </a:r>
            <a:endParaRPr lang="en-US" dirty="0">
              <a:solidFill>
                <a:prstClr val="black"/>
              </a:solidFill>
              <a:latin typeface="Arial" pitchFamily="34" charset="0"/>
              <a:cs typeface="Arial" pitchFamily="34" charset="0"/>
            </a:endParaRPr>
          </a:p>
        </p:txBody>
      </p:sp>
      <p:sp>
        <p:nvSpPr>
          <p:cNvPr id="11" name="Text Box 13"/>
          <p:cNvSpPr txBox="1">
            <a:spLocks noChangeArrowheads="1"/>
          </p:cNvSpPr>
          <p:nvPr/>
        </p:nvSpPr>
        <p:spPr bwMode="auto">
          <a:xfrm>
            <a:off x="901700" y="2836668"/>
            <a:ext cx="1749136" cy="341432"/>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a:solidFill>
                  <a:prstClr val="black"/>
                </a:solidFill>
                <a:cs typeface="Arial" pitchFamily="34" charset="0"/>
              </a:rPr>
              <a:t>Take Communion</a:t>
            </a:r>
            <a:endParaRPr lang="en-US" dirty="0">
              <a:solidFill>
                <a:prstClr val="black"/>
              </a:solidFill>
              <a:latin typeface="Arial" pitchFamily="34" charset="0"/>
              <a:cs typeface="Arial" pitchFamily="34" charset="0"/>
            </a:endParaRPr>
          </a:p>
        </p:txBody>
      </p:sp>
      <p:sp>
        <p:nvSpPr>
          <p:cNvPr id="14" name="Text Box 16"/>
          <p:cNvSpPr txBox="1">
            <a:spLocks noChangeArrowheads="1"/>
          </p:cNvSpPr>
          <p:nvPr/>
        </p:nvSpPr>
        <p:spPr bwMode="auto">
          <a:xfrm>
            <a:off x="568036" y="3179569"/>
            <a:ext cx="1641764" cy="324162"/>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a:solidFill>
                  <a:prstClr val="black"/>
                </a:solidFill>
                <a:cs typeface="Arial" pitchFamily="34" charset="0"/>
              </a:rPr>
              <a:t>Be Confirmed</a:t>
            </a:r>
            <a:endParaRPr lang="en-US" dirty="0">
              <a:solidFill>
                <a:prstClr val="black"/>
              </a:solidFill>
              <a:latin typeface="Arial" pitchFamily="34" charset="0"/>
              <a:cs typeface="Arial" pitchFamily="34" charset="0"/>
            </a:endParaRPr>
          </a:p>
        </p:txBody>
      </p:sp>
      <p:sp>
        <p:nvSpPr>
          <p:cNvPr id="16" name="Text Box 18"/>
          <p:cNvSpPr txBox="1">
            <a:spLocks noChangeArrowheads="1"/>
          </p:cNvSpPr>
          <p:nvPr/>
        </p:nvSpPr>
        <p:spPr bwMode="auto">
          <a:xfrm>
            <a:off x="1466850" y="2484860"/>
            <a:ext cx="1968500" cy="342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a:solidFill>
                  <a:prstClr val="black"/>
                </a:solidFill>
                <a:cs typeface="Arial" pitchFamily="34" charset="0"/>
              </a:rPr>
              <a:t>Memorize Prayers</a:t>
            </a:r>
            <a:endParaRPr lang="en-US" dirty="0">
              <a:solidFill>
                <a:prstClr val="black"/>
              </a:solidFill>
              <a:latin typeface="Arial" pitchFamily="34" charset="0"/>
              <a:cs typeface="Arial" pitchFamily="34" charset="0"/>
            </a:endParaRPr>
          </a:p>
        </p:txBody>
      </p:sp>
      <p:pic>
        <p:nvPicPr>
          <p:cNvPr id="1043" name="Picture 1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53666" y="3901009"/>
            <a:ext cx="4561334" cy="2950640"/>
          </a:xfrm>
          <a:prstGeom prst="rect">
            <a:avLst/>
          </a:prstGeom>
          <a:noFill/>
          <a:extLst>
            <a:ext uri="{909E8E84-426E-40DD-AFC4-6F175D3DCCD1}">
              <a14:hiddenFill xmlns="" xmlns:a14="http://schemas.microsoft.com/office/drawing/2010/main">
                <a:solidFill>
                  <a:srgbClr val="FFFFFF"/>
                </a:solidFill>
              </a14:hiddenFill>
            </a:ext>
          </a:extLst>
        </p:spPr>
      </p:pic>
      <p:pic>
        <p:nvPicPr>
          <p:cNvPr id="1045" name="Picture 21"/>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25734" b="1"/>
          <a:stretch/>
        </p:blipFill>
        <p:spPr bwMode="auto">
          <a:xfrm>
            <a:off x="5486400" y="3901009"/>
            <a:ext cx="3657600" cy="2952109"/>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846387" y="1521247"/>
            <a:ext cx="658813" cy="963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149243" y="1"/>
            <a:ext cx="2013955" cy="15088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191000" y="2003053"/>
            <a:ext cx="4953000" cy="1845048"/>
          </a:xfrm>
        </p:spPr>
        <p:txBody>
          <a:bodyPr>
            <a:normAutofit lnSpcReduction="10000"/>
          </a:bodyPr>
          <a:lstStyle/>
          <a:p>
            <a:pPr marL="0" indent="0">
              <a:buNone/>
            </a:pPr>
            <a:r>
              <a:rPr lang="en-US" sz="4000" dirty="0"/>
              <a:t>“But when ye pray, use not vain repetitions…” Matthew 6:7a</a:t>
            </a:r>
          </a:p>
        </p:txBody>
      </p:sp>
    </p:spTree>
    <p:extLst>
      <p:ext uri="{BB962C8B-B14F-4D97-AF65-F5344CB8AC3E}">
        <p14:creationId xmlns="" xmlns:p14="http://schemas.microsoft.com/office/powerpoint/2010/main" val="50266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additive="base">
                                        <p:cTn id="15" dur="2000" fill="hold"/>
                                        <p:tgtEl>
                                          <p:spTgt spid="2050"/>
                                        </p:tgtEl>
                                        <p:attrNameLst>
                                          <p:attrName>ppt_x</p:attrName>
                                        </p:attrNameLst>
                                      </p:cBhvr>
                                      <p:tavLst>
                                        <p:tav tm="0">
                                          <p:val>
                                            <p:strVal val="0-#ppt_w/2"/>
                                          </p:val>
                                        </p:tav>
                                        <p:tav tm="100000">
                                          <p:val>
                                            <p:strVal val="#ppt_x"/>
                                          </p:val>
                                        </p:tav>
                                      </p:tavLst>
                                    </p:anim>
                                    <p:anim calcmode="lin" valueType="num">
                                      <p:cBhvr additive="base">
                                        <p:cTn id="16" dur="20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3"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p:cNvSpPr txBox="1">
            <a:spLocks noChangeArrowheads="1"/>
          </p:cNvSpPr>
          <p:nvPr/>
        </p:nvSpPr>
        <p:spPr bwMode="auto">
          <a:xfrm>
            <a:off x="4343400" y="0"/>
            <a:ext cx="2971800" cy="51608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2800" b="1" dirty="0">
                <a:latin typeface="Calibri" pitchFamily="34" charset="0"/>
                <a:cs typeface="Arial" pitchFamily="34" charset="0"/>
              </a:rPr>
              <a:t>Holy God, Heaven</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4" name="Text Box 3"/>
          <p:cNvSpPr txBox="1">
            <a:spLocks noChangeArrowheads="1"/>
          </p:cNvSpPr>
          <p:nvPr/>
        </p:nvSpPr>
        <p:spPr bwMode="auto">
          <a:xfrm>
            <a:off x="2886" y="3888308"/>
            <a:ext cx="1130300" cy="2963341"/>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n-US" sz="1600" b="1" dirty="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lang="en-US" sz="1600" b="1" dirty="0">
                <a:latin typeface="Calibri" pitchFamily="34" charset="0"/>
                <a:cs typeface="Arial" pitchFamily="34" charset="0"/>
              </a:rPr>
              <a:t> </a:t>
            </a:r>
            <a:r>
              <a:rPr kumimoji="0" lang="en-US" sz="2800" b="1" i="0" u="none" strike="noStrike" cap="none" normalizeH="0" baseline="0" dirty="0">
                <a:ln>
                  <a:noFill/>
                </a:ln>
                <a:solidFill>
                  <a:schemeClr val="tx1"/>
                </a:solidFill>
                <a:effectLst/>
                <a:latin typeface="Calibri" pitchFamily="34" charset="0"/>
                <a:cs typeface="Arial" pitchFamily="34" charset="0"/>
              </a:rPr>
              <a:t>Earth</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5" name="Text Box 4"/>
          <p:cNvSpPr txBox="1">
            <a:spLocks noChangeArrowheads="1"/>
          </p:cNvSpPr>
          <p:nvPr/>
        </p:nvSpPr>
        <p:spPr bwMode="auto">
          <a:xfrm>
            <a:off x="109984" y="413646"/>
            <a:ext cx="956816" cy="774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a:ln>
                  <a:noFill/>
                </a:ln>
                <a:solidFill>
                  <a:schemeClr val="tx1"/>
                </a:solidFill>
                <a:effectLst/>
                <a:latin typeface="Calibri" pitchFamily="34" charset="0"/>
                <a:cs typeface="Arial" pitchFamily="34" charset="0"/>
              </a:rPr>
              <a:t>Sinful Man</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pic>
        <p:nvPicPr>
          <p:cNvPr id="1032" name="Picture 8"/>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81400" y="1188346"/>
            <a:ext cx="657225" cy="962025"/>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 Box 10"/>
          <p:cNvSpPr txBox="1">
            <a:spLocks noChangeArrowheads="1"/>
          </p:cNvSpPr>
          <p:nvPr/>
        </p:nvSpPr>
        <p:spPr bwMode="auto">
          <a:xfrm>
            <a:off x="127000" y="3505200"/>
            <a:ext cx="1549400" cy="342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Be Baptized</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 name="Text Box 13"/>
          <p:cNvSpPr txBox="1">
            <a:spLocks noChangeArrowheads="1"/>
          </p:cNvSpPr>
          <p:nvPr/>
        </p:nvSpPr>
        <p:spPr bwMode="auto">
          <a:xfrm>
            <a:off x="901700" y="2836669"/>
            <a:ext cx="1682000" cy="36963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Take Communion</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4" name="Text Box 16"/>
          <p:cNvSpPr txBox="1">
            <a:spLocks noChangeArrowheads="1"/>
          </p:cNvSpPr>
          <p:nvPr/>
        </p:nvSpPr>
        <p:spPr bwMode="auto">
          <a:xfrm>
            <a:off x="568036" y="3179568"/>
            <a:ext cx="1562014" cy="324163"/>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Be Confirmed</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5" name="Text Box 17"/>
          <p:cNvSpPr txBox="1">
            <a:spLocks noChangeArrowheads="1"/>
          </p:cNvSpPr>
          <p:nvPr/>
        </p:nvSpPr>
        <p:spPr bwMode="auto">
          <a:xfrm>
            <a:off x="2568950" y="2133600"/>
            <a:ext cx="1549400" cy="342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a:ln>
                  <a:noFill/>
                </a:ln>
                <a:solidFill>
                  <a:schemeClr val="tx1"/>
                </a:solidFill>
                <a:effectLst/>
                <a:latin typeface="Calibri" pitchFamily="34" charset="0"/>
                <a:cs typeface="Arial" pitchFamily="34" charset="0"/>
              </a:rPr>
              <a:t>Give Money</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Text Box 18"/>
          <p:cNvSpPr txBox="1">
            <a:spLocks noChangeArrowheads="1"/>
          </p:cNvSpPr>
          <p:nvPr/>
        </p:nvSpPr>
        <p:spPr bwMode="auto">
          <a:xfrm>
            <a:off x="1466850" y="2484860"/>
            <a:ext cx="1968500" cy="342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Memorize</a:t>
            </a:r>
            <a:r>
              <a:rPr kumimoji="0" lang="en-US" sz="1600" b="1" i="0" u="none" strike="noStrike" cap="none" normalizeH="0" dirty="0">
                <a:ln>
                  <a:noFill/>
                </a:ln>
                <a:solidFill>
                  <a:schemeClr val="tx1"/>
                </a:solidFill>
                <a:effectLst/>
                <a:latin typeface="Calibri" pitchFamily="34" charset="0"/>
                <a:cs typeface="Arial" pitchFamily="34" charset="0"/>
              </a:rPr>
              <a:t> </a:t>
            </a:r>
            <a:r>
              <a:rPr kumimoji="0" lang="en-US" sz="1600" b="1" i="0" u="none" strike="noStrike" cap="none" normalizeH="0" baseline="0" dirty="0">
                <a:ln>
                  <a:noFill/>
                </a:ln>
                <a:solidFill>
                  <a:schemeClr val="tx1"/>
                </a:solidFill>
                <a:effectLst/>
                <a:latin typeface="Calibri" pitchFamily="34" charset="0"/>
                <a:cs typeface="Arial" pitchFamily="34" charset="0"/>
              </a:rPr>
              <a:t>Prayers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1043" name="Picture 1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53666" y="3901009"/>
            <a:ext cx="4637534" cy="2950640"/>
          </a:xfrm>
          <a:prstGeom prst="rect">
            <a:avLst/>
          </a:prstGeom>
          <a:noFill/>
          <a:extLst>
            <a:ext uri="{909E8E84-426E-40DD-AFC4-6F175D3DCCD1}">
              <a14:hiddenFill xmlns="" xmlns:a14="http://schemas.microsoft.com/office/drawing/2010/main">
                <a:solidFill>
                  <a:srgbClr val="FFFFFF"/>
                </a:solidFill>
              </a14:hiddenFill>
            </a:ext>
          </a:extLst>
        </p:spPr>
      </p:pic>
      <p:pic>
        <p:nvPicPr>
          <p:cNvPr id="1045" name="Picture 21"/>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26105"/>
          <a:stretch/>
        </p:blipFill>
        <p:spPr bwMode="auto">
          <a:xfrm>
            <a:off x="5562600" y="3901009"/>
            <a:ext cx="3576385" cy="2952109"/>
          </a:xfrm>
          <a:prstGeom prst="rect">
            <a:avLst/>
          </a:prstGeom>
          <a:noFill/>
          <a:extLst>
            <a:ext uri="{909E8E84-426E-40DD-AFC4-6F175D3DCCD1}">
              <a14:hiddenFill xmlns=""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130046" y="1"/>
            <a:ext cx="2013954" cy="15088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0" y="1905000"/>
            <a:ext cx="4572000" cy="1943100"/>
          </a:xfrm>
        </p:spPr>
        <p:txBody>
          <a:bodyPr>
            <a:normAutofit fontScale="92500"/>
          </a:bodyPr>
          <a:lstStyle/>
          <a:p>
            <a:pPr marL="0" indent="0">
              <a:buNone/>
            </a:pPr>
            <a:r>
              <a:rPr lang="en-US" dirty="0"/>
              <a:t>“For by grace are ye saved through faith; and that not of yourselves: it is the gift of God:”  Ephesians 2:8</a:t>
            </a:r>
          </a:p>
        </p:txBody>
      </p:sp>
    </p:spTree>
    <p:extLst>
      <p:ext uri="{BB962C8B-B14F-4D97-AF65-F5344CB8AC3E}">
        <p14:creationId xmlns="" xmlns:p14="http://schemas.microsoft.com/office/powerpoint/2010/main" val="9572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ppt_w</p:attrName>
                                        </p:attrNameLst>
                                      </p:cBhvr>
                                      <p:tavLst>
                                        <p:tav tm="0" fmla="#ppt_w*sin(2.5*pi*$)">
                                          <p:val>
                                            <p:fltVal val="0"/>
                                          </p:val>
                                        </p:tav>
                                        <p:tav tm="100000">
                                          <p:val>
                                            <p:fltVal val="1"/>
                                          </p:val>
                                        </p:tav>
                                      </p:tavLst>
                                    </p:anim>
                                    <p:anim calcmode="lin" valueType="num">
                                      <p:cBhvr>
                                        <p:cTn id="9"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032"/>
                                        </p:tgtEl>
                                        <p:attrNameLst>
                                          <p:attrName>style.visibility</p:attrName>
                                        </p:attrNameLst>
                                      </p:cBhvr>
                                      <p:to>
                                        <p:strVal val="visible"/>
                                      </p:to>
                                    </p:set>
                                    <p:anim calcmode="lin" valueType="num">
                                      <p:cBhvr additive="base">
                                        <p:cTn id="14" dur="2000" fill="hold"/>
                                        <p:tgtEl>
                                          <p:spTgt spid="1032"/>
                                        </p:tgtEl>
                                        <p:attrNameLst>
                                          <p:attrName>ppt_x</p:attrName>
                                        </p:attrNameLst>
                                      </p:cBhvr>
                                      <p:tavLst>
                                        <p:tav tm="0">
                                          <p:val>
                                            <p:strVal val="0-#ppt_w/2"/>
                                          </p:val>
                                        </p:tav>
                                        <p:tav tm="100000">
                                          <p:val>
                                            <p:strVal val="#ppt_x"/>
                                          </p:val>
                                        </p:tav>
                                      </p:tavLst>
                                    </p:anim>
                                    <p:anim calcmode="lin" valueType="num">
                                      <p:cBhvr additive="base">
                                        <p:cTn id="15" dur="2000" fill="hold"/>
                                        <p:tgtEl>
                                          <p:spTgt spid="103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3"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p:cNvSpPr txBox="1">
            <a:spLocks noChangeArrowheads="1"/>
          </p:cNvSpPr>
          <p:nvPr/>
        </p:nvSpPr>
        <p:spPr bwMode="auto">
          <a:xfrm>
            <a:off x="4343400" y="0"/>
            <a:ext cx="2971800" cy="51608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2800" b="1" dirty="0">
                <a:latin typeface="Calibri" pitchFamily="34" charset="0"/>
                <a:cs typeface="Arial" pitchFamily="34" charset="0"/>
              </a:rPr>
              <a:t>Holy God, Heaven</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4" name="Text Box 3"/>
          <p:cNvSpPr txBox="1">
            <a:spLocks noChangeArrowheads="1"/>
          </p:cNvSpPr>
          <p:nvPr/>
        </p:nvSpPr>
        <p:spPr bwMode="auto">
          <a:xfrm>
            <a:off x="2886" y="3888308"/>
            <a:ext cx="1130300" cy="2963341"/>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n-US" sz="1600" b="1" dirty="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lang="en-US" sz="1600" b="1" dirty="0">
                <a:latin typeface="Calibri" pitchFamily="34" charset="0"/>
                <a:cs typeface="Arial" pitchFamily="34" charset="0"/>
              </a:rPr>
              <a:t> </a:t>
            </a:r>
            <a:r>
              <a:rPr kumimoji="0" lang="en-US" sz="2800" b="1" i="0" u="none" strike="noStrike" cap="none" normalizeH="0" baseline="0" dirty="0">
                <a:ln>
                  <a:noFill/>
                </a:ln>
                <a:solidFill>
                  <a:schemeClr val="tx1"/>
                </a:solidFill>
                <a:effectLst/>
                <a:latin typeface="Calibri" pitchFamily="34" charset="0"/>
                <a:cs typeface="Arial" pitchFamily="34" charset="0"/>
              </a:rPr>
              <a:t>Earth</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5" name="Text Box 4"/>
          <p:cNvSpPr txBox="1">
            <a:spLocks noChangeArrowheads="1"/>
          </p:cNvSpPr>
          <p:nvPr/>
        </p:nvSpPr>
        <p:spPr bwMode="auto">
          <a:xfrm>
            <a:off x="76200" y="101052"/>
            <a:ext cx="956816" cy="774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a:ln>
                  <a:noFill/>
                </a:ln>
                <a:solidFill>
                  <a:schemeClr val="tx1"/>
                </a:solidFill>
                <a:effectLst/>
                <a:latin typeface="Calibri" pitchFamily="34" charset="0"/>
                <a:cs typeface="Arial" pitchFamily="34" charset="0"/>
              </a:rPr>
              <a:t>Sinful Man</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pic>
        <p:nvPicPr>
          <p:cNvPr id="1032" name="Picture 8"/>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24375" y="841982"/>
            <a:ext cx="657225" cy="962025"/>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 Box 10"/>
          <p:cNvSpPr txBox="1">
            <a:spLocks noChangeArrowheads="1"/>
          </p:cNvSpPr>
          <p:nvPr/>
        </p:nvSpPr>
        <p:spPr bwMode="auto">
          <a:xfrm>
            <a:off x="127000" y="3505200"/>
            <a:ext cx="1549400" cy="342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Be Baptized</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 name="Text Box 11"/>
          <p:cNvSpPr txBox="1">
            <a:spLocks noChangeArrowheads="1"/>
          </p:cNvSpPr>
          <p:nvPr/>
        </p:nvSpPr>
        <p:spPr bwMode="auto">
          <a:xfrm>
            <a:off x="2927907" y="1790152"/>
            <a:ext cx="2146300" cy="311149"/>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Do Good Works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 name="Text Box 13"/>
          <p:cNvSpPr txBox="1">
            <a:spLocks noChangeArrowheads="1"/>
          </p:cNvSpPr>
          <p:nvPr/>
        </p:nvSpPr>
        <p:spPr bwMode="auto">
          <a:xfrm>
            <a:off x="901700" y="2836669"/>
            <a:ext cx="1667250" cy="34143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Take Communion</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4" name="Text Box 16"/>
          <p:cNvSpPr txBox="1">
            <a:spLocks noChangeArrowheads="1"/>
          </p:cNvSpPr>
          <p:nvPr/>
        </p:nvSpPr>
        <p:spPr bwMode="auto">
          <a:xfrm>
            <a:off x="568036" y="3179568"/>
            <a:ext cx="1641764" cy="324163"/>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600" b="1" dirty="0">
                <a:latin typeface="Calibri" pitchFamily="34" charset="0"/>
                <a:cs typeface="Arial" pitchFamily="34" charset="0"/>
              </a:rPr>
              <a:t>Be </a:t>
            </a:r>
            <a:r>
              <a:rPr kumimoji="0" lang="en-US" sz="1600" b="1" i="0" u="none" strike="noStrike" cap="none" normalizeH="0" baseline="0" dirty="0">
                <a:ln>
                  <a:noFill/>
                </a:ln>
                <a:solidFill>
                  <a:schemeClr val="tx1"/>
                </a:solidFill>
                <a:effectLst/>
                <a:latin typeface="Calibri" pitchFamily="34" charset="0"/>
                <a:cs typeface="Arial" pitchFamily="34" charset="0"/>
              </a:rPr>
              <a:t>Confirmed</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5" name="Text Box 17"/>
          <p:cNvSpPr txBox="1">
            <a:spLocks noChangeArrowheads="1"/>
          </p:cNvSpPr>
          <p:nvPr/>
        </p:nvSpPr>
        <p:spPr bwMode="auto">
          <a:xfrm>
            <a:off x="2568950" y="2133600"/>
            <a:ext cx="1549400" cy="342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a:ln>
                  <a:noFill/>
                </a:ln>
                <a:solidFill>
                  <a:schemeClr val="tx1"/>
                </a:solidFill>
                <a:effectLst/>
                <a:latin typeface="Calibri" pitchFamily="34" charset="0"/>
                <a:cs typeface="Arial" pitchFamily="34" charset="0"/>
              </a:rPr>
              <a:t>Give Money</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Text Box 18"/>
          <p:cNvSpPr txBox="1">
            <a:spLocks noChangeArrowheads="1"/>
          </p:cNvSpPr>
          <p:nvPr/>
        </p:nvSpPr>
        <p:spPr bwMode="auto">
          <a:xfrm>
            <a:off x="1466850" y="2484860"/>
            <a:ext cx="1968500" cy="342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Memorize</a:t>
            </a:r>
            <a:r>
              <a:rPr kumimoji="0" lang="en-US" sz="1600" b="1" i="0" u="none" strike="noStrike" cap="none" normalizeH="0" dirty="0">
                <a:ln>
                  <a:noFill/>
                </a:ln>
                <a:solidFill>
                  <a:schemeClr val="tx1"/>
                </a:solidFill>
                <a:effectLst/>
                <a:latin typeface="Calibri" pitchFamily="34" charset="0"/>
                <a:cs typeface="Arial" pitchFamily="34" charset="0"/>
              </a:rPr>
              <a:t> </a:t>
            </a:r>
            <a:r>
              <a:rPr kumimoji="0" lang="en-US" sz="1600" b="1" i="0" u="none" strike="noStrike" cap="none" normalizeH="0" baseline="0" dirty="0">
                <a:ln>
                  <a:noFill/>
                </a:ln>
                <a:solidFill>
                  <a:schemeClr val="tx1"/>
                </a:solidFill>
                <a:effectLst/>
                <a:latin typeface="Calibri" pitchFamily="34" charset="0"/>
                <a:cs typeface="Arial" pitchFamily="34" charset="0"/>
              </a:rPr>
              <a:t>Prayers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1043" name="Picture 1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53666" y="3901009"/>
            <a:ext cx="4561334" cy="2950640"/>
          </a:xfrm>
          <a:prstGeom prst="rect">
            <a:avLst/>
          </a:prstGeom>
          <a:noFill/>
          <a:extLst>
            <a:ext uri="{909E8E84-426E-40DD-AFC4-6F175D3DCCD1}">
              <a14:hiddenFill xmlns="" xmlns:a14="http://schemas.microsoft.com/office/drawing/2010/main">
                <a:solidFill>
                  <a:srgbClr val="FFFFFF"/>
                </a:solidFill>
              </a14:hiddenFill>
            </a:ext>
          </a:extLst>
        </p:spPr>
      </p:pic>
      <p:pic>
        <p:nvPicPr>
          <p:cNvPr id="1045" name="Picture 21"/>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26105"/>
          <a:stretch/>
        </p:blipFill>
        <p:spPr bwMode="auto">
          <a:xfrm>
            <a:off x="5638800" y="3901009"/>
            <a:ext cx="3500185" cy="2952109"/>
          </a:xfrm>
          <a:prstGeom prst="rect">
            <a:avLst/>
          </a:prstGeom>
          <a:noFill/>
          <a:extLst>
            <a:ext uri="{909E8E84-426E-40DD-AFC4-6F175D3DCCD1}">
              <a14:hiddenFill xmlns=""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130046" y="1"/>
            <a:ext cx="2013954" cy="15088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943600" y="1945725"/>
            <a:ext cx="3200400" cy="1902375"/>
          </a:xfrm>
        </p:spPr>
        <p:txBody>
          <a:bodyPr>
            <a:normAutofit lnSpcReduction="10000"/>
          </a:bodyPr>
          <a:lstStyle/>
          <a:p>
            <a:pPr marL="0" indent="0">
              <a:buNone/>
            </a:pPr>
            <a:r>
              <a:rPr lang="en-US" dirty="0"/>
              <a:t>“Not by works, lest any man should boast.”  Ephesians 2:9</a:t>
            </a:r>
          </a:p>
        </p:txBody>
      </p:sp>
    </p:spTree>
    <p:extLst>
      <p:ext uri="{BB962C8B-B14F-4D97-AF65-F5344CB8AC3E}">
        <p14:creationId xmlns="" xmlns:p14="http://schemas.microsoft.com/office/powerpoint/2010/main" val="337585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anim calcmode="lin" valueType="num">
                                      <p:cBhvr additive="base">
                                        <p:cTn id="15" dur="2000" fill="hold"/>
                                        <p:tgtEl>
                                          <p:spTgt spid="1032"/>
                                        </p:tgtEl>
                                        <p:attrNameLst>
                                          <p:attrName>ppt_x</p:attrName>
                                        </p:attrNameLst>
                                      </p:cBhvr>
                                      <p:tavLst>
                                        <p:tav tm="0">
                                          <p:val>
                                            <p:strVal val="0-#ppt_w/2"/>
                                          </p:val>
                                        </p:tav>
                                        <p:tav tm="100000">
                                          <p:val>
                                            <p:strVal val="#ppt_x"/>
                                          </p:val>
                                        </p:tav>
                                      </p:tavLst>
                                    </p:anim>
                                    <p:anim calcmode="lin" valueType="num">
                                      <p:cBhvr additive="base">
                                        <p:cTn id="16" dur="2000" fill="hold"/>
                                        <p:tgtEl>
                                          <p:spTgt spid="103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3"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886" y="3888308"/>
            <a:ext cx="1130300" cy="2963341"/>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n-US" sz="1600" b="1" dirty="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lang="en-US" sz="1600" b="1" dirty="0">
                <a:latin typeface="Calibri" pitchFamily="34" charset="0"/>
                <a:cs typeface="Arial" pitchFamily="34" charset="0"/>
              </a:rPr>
              <a:t> </a:t>
            </a:r>
            <a:r>
              <a:rPr kumimoji="0" lang="en-US" sz="2800" b="1" i="0" u="none" strike="noStrike" cap="none" normalizeH="0" baseline="0" dirty="0">
                <a:ln>
                  <a:noFill/>
                </a:ln>
                <a:solidFill>
                  <a:schemeClr val="tx1"/>
                </a:solidFill>
                <a:effectLst/>
                <a:latin typeface="Calibri" pitchFamily="34" charset="0"/>
                <a:cs typeface="Arial" pitchFamily="34" charset="0"/>
              </a:rPr>
              <a:t>Earth</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5" name="Text Box 4"/>
          <p:cNvSpPr txBox="1">
            <a:spLocks noChangeArrowheads="1"/>
          </p:cNvSpPr>
          <p:nvPr/>
        </p:nvSpPr>
        <p:spPr bwMode="auto">
          <a:xfrm>
            <a:off x="76200" y="63500"/>
            <a:ext cx="956816" cy="774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a:ln>
                  <a:noFill/>
                </a:ln>
                <a:solidFill>
                  <a:schemeClr val="tx1"/>
                </a:solidFill>
                <a:effectLst/>
                <a:latin typeface="Calibri" pitchFamily="34" charset="0"/>
                <a:cs typeface="Arial" pitchFamily="34" charset="0"/>
              </a:rPr>
              <a:t>Sinful Man</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pic>
        <p:nvPicPr>
          <p:cNvPr id="1032" name="Picture 8"/>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95975" y="609600"/>
            <a:ext cx="657225" cy="962025"/>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 Box 10"/>
          <p:cNvSpPr txBox="1">
            <a:spLocks noChangeArrowheads="1"/>
          </p:cNvSpPr>
          <p:nvPr/>
        </p:nvSpPr>
        <p:spPr bwMode="auto">
          <a:xfrm>
            <a:off x="127000" y="3505200"/>
            <a:ext cx="1549400" cy="342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Be Baptized</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 name="Text Box 11"/>
          <p:cNvSpPr txBox="1">
            <a:spLocks noChangeArrowheads="1"/>
          </p:cNvSpPr>
          <p:nvPr/>
        </p:nvSpPr>
        <p:spPr bwMode="auto">
          <a:xfrm>
            <a:off x="2927907" y="1790152"/>
            <a:ext cx="2146300" cy="311149"/>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Do Good Works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 name="Text Box 12"/>
          <p:cNvSpPr txBox="1">
            <a:spLocks noChangeArrowheads="1"/>
          </p:cNvSpPr>
          <p:nvPr/>
        </p:nvSpPr>
        <p:spPr bwMode="auto">
          <a:xfrm>
            <a:off x="3581400" y="1508856"/>
            <a:ext cx="2438400" cy="281296"/>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Follow 10 Commandments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 name="Text Box 13"/>
          <p:cNvSpPr txBox="1">
            <a:spLocks noChangeArrowheads="1"/>
          </p:cNvSpPr>
          <p:nvPr/>
        </p:nvSpPr>
        <p:spPr bwMode="auto">
          <a:xfrm>
            <a:off x="901700" y="2836669"/>
            <a:ext cx="1667250" cy="342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Take Communion</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4" name="Text Box 16"/>
          <p:cNvSpPr txBox="1">
            <a:spLocks noChangeArrowheads="1"/>
          </p:cNvSpPr>
          <p:nvPr/>
        </p:nvSpPr>
        <p:spPr bwMode="auto">
          <a:xfrm>
            <a:off x="568035" y="3179569"/>
            <a:ext cx="1596757" cy="324162"/>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Be</a:t>
            </a:r>
            <a:r>
              <a:rPr kumimoji="0" lang="en-US" sz="1600" b="1" i="0" u="none" strike="noStrike" cap="none" normalizeH="0" dirty="0">
                <a:ln>
                  <a:noFill/>
                </a:ln>
                <a:solidFill>
                  <a:schemeClr val="tx1"/>
                </a:solidFill>
                <a:effectLst/>
                <a:latin typeface="Calibri" pitchFamily="34" charset="0"/>
                <a:cs typeface="Arial" pitchFamily="34" charset="0"/>
              </a:rPr>
              <a:t> </a:t>
            </a:r>
            <a:r>
              <a:rPr kumimoji="0" lang="en-US" sz="1600" b="1" i="0" u="none" strike="noStrike" cap="none" normalizeH="0" baseline="0" dirty="0">
                <a:ln>
                  <a:noFill/>
                </a:ln>
                <a:solidFill>
                  <a:schemeClr val="tx1"/>
                </a:solidFill>
                <a:effectLst/>
                <a:latin typeface="Calibri" pitchFamily="34" charset="0"/>
                <a:cs typeface="Arial" pitchFamily="34" charset="0"/>
              </a:rPr>
              <a:t>Confirmed</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5" name="Text Box 17"/>
          <p:cNvSpPr txBox="1">
            <a:spLocks noChangeArrowheads="1"/>
          </p:cNvSpPr>
          <p:nvPr/>
        </p:nvSpPr>
        <p:spPr bwMode="auto">
          <a:xfrm>
            <a:off x="2568950" y="2133600"/>
            <a:ext cx="1549400" cy="342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a:ln>
                  <a:noFill/>
                </a:ln>
                <a:solidFill>
                  <a:schemeClr val="tx1"/>
                </a:solidFill>
                <a:effectLst/>
                <a:latin typeface="Calibri" pitchFamily="34" charset="0"/>
                <a:cs typeface="Arial" pitchFamily="34" charset="0"/>
              </a:rPr>
              <a:t>Give Money</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Text Box 18"/>
          <p:cNvSpPr txBox="1">
            <a:spLocks noChangeArrowheads="1"/>
          </p:cNvSpPr>
          <p:nvPr/>
        </p:nvSpPr>
        <p:spPr bwMode="auto">
          <a:xfrm>
            <a:off x="1466850" y="2484860"/>
            <a:ext cx="1968500" cy="342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Memorize</a:t>
            </a:r>
            <a:r>
              <a:rPr kumimoji="0" lang="en-US" sz="1600" b="1" i="0" u="none" strike="noStrike" cap="none" normalizeH="0" dirty="0">
                <a:ln>
                  <a:noFill/>
                </a:ln>
                <a:solidFill>
                  <a:schemeClr val="tx1"/>
                </a:solidFill>
                <a:effectLst/>
                <a:latin typeface="Calibri" pitchFamily="34" charset="0"/>
                <a:cs typeface="Arial" pitchFamily="34" charset="0"/>
              </a:rPr>
              <a:t> </a:t>
            </a:r>
            <a:r>
              <a:rPr kumimoji="0" lang="en-US" sz="1600" b="1" i="0" u="none" strike="noStrike" cap="none" normalizeH="0" baseline="0" dirty="0">
                <a:ln>
                  <a:noFill/>
                </a:ln>
                <a:solidFill>
                  <a:schemeClr val="tx1"/>
                </a:solidFill>
                <a:effectLst/>
                <a:latin typeface="Calibri" pitchFamily="34" charset="0"/>
                <a:cs typeface="Arial" pitchFamily="34" charset="0"/>
              </a:rPr>
              <a:t>Prayers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1043" name="Picture 1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53666" y="3901009"/>
            <a:ext cx="4561334" cy="2950640"/>
          </a:xfrm>
          <a:prstGeom prst="rect">
            <a:avLst/>
          </a:prstGeom>
          <a:noFill/>
          <a:extLst>
            <a:ext uri="{909E8E84-426E-40DD-AFC4-6F175D3DCCD1}">
              <a14:hiddenFill xmlns="" xmlns:a14="http://schemas.microsoft.com/office/drawing/2010/main">
                <a:solidFill>
                  <a:srgbClr val="FFFFFF"/>
                </a:solidFill>
              </a14:hiddenFill>
            </a:ext>
          </a:extLst>
        </p:spPr>
      </p:pic>
      <p:pic>
        <p:nvPicPr>
          <p:cNvPr id="1045" name="Picture 21"/>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26105"/>
          <a:stretch/>
        </p:blipFill>
        <p:spPr bwMode="auto">
          <a:xfrm>
            <a:off x="5562600" y="3901009"/>
            <a:ext cx="3576385" cy="2952109"/>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Text Box 9"/>
          <p:cNvSpPr txBox="1">
            <a:spLocks noChangeArrowheads="1"/>
          </p:cNvSpPr>
          <p:nvPr/>
        </p:nvSpPr>
        <p:spPr bwMode="auto">
          <a:xfrm>
            <a:off x="4343400" y="0"/>
            <a:ext cx="2971800" cy="51608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2800" b="1" dirty="0">
                <a:latin typeface="Calibri" pitchFamily="34" charset="0"/>
                <a:cs typeface="Arial" pitchFamily="34" charset="0"/>
              </a:rPr>
              <a:t>Holy God, Heaven</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pic>
        <p:nvPicPr>
          <p:cNvPr id="4098"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130046" y="1"/>
            <a:ext cx="2013954" cy="15088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562600" y="1945726"/>
            <a:ext cx="3612593" cy="1955283"/>
          </a:xfrm>
        </p:spPr>
        <p:txBody>
          <a:bodyPr>
            <a:normAutofit fontScale="92500" lnSpcReduction="20000"/>
          </a:bodyPr>
          <a:lstStyle/>
          <a:p>
            <a:pPr marL="0" indent="0">
              <a:buNone/>
            </a:pPr>
            <a:r>
              <a:rPr lang="en-US" dirty="0"/>
              <a:t>“For whosoever shall keep the whole law, and yet offend in one point, he is guilty of all.” James 2:10</a:t>
            </a:r>
          </a:p>
        </p:txBody>
      </p:sp>
    </p:spTree>
    <p:extLst>
      <p:ext uri="{BB962C8B-B14F-4D97-AF65-F5344CB8AC3E}">
        <p14:creationId xmlns="" xmlns:p14="http://schemas.microsoft.com/office/powerpoint/2010/main" val="37839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anim calcmode="lin" valueType="num">
                                      <p:cBhvr additive="base">
                                        <p:cTn id="15" dur="2000" fill="hold"/>
                                        <p:tgtEl>
                                          <p:spTgt spid="1032"/>
                                        </p:tgtEl>
                                        <p:attrNameLst>
                                          <p:attrName>ppt_x</p:attrName>
                                        </p:attrNameLst>
                                      </p:cBhvr>
                                      <p:tavLst>
                                        <p:tav tm="0">
                                          <p:val>
                                            <p:strVal val="0-#ppt_w/2"/>
                                          </p:val>
                                        </p:tav>
                                        <p:tav tm="100000">
                                          <p:val>
                                            <p:strVal val="#ppt_x"/>
                                          </p:val>
                                        </p:tav>
                                      </p:tavLst>
                                    </p:anim>
                                    <p:anim calcmode="lin" valueType="num">
                                      <p:cBhvr additive="base">
                                        <p:cTn id="16" dur="2000" fill="hold"/>
                                        <p:tgtEl>
                                          <p:spTgt spid="103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3"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886" y="3888308"/>
            <a:ext cx="1130300" cy="2963341"/>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n-US" sz="1600" b="1" dirty="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lang="en-US" sz="1600" b="1" dirty="0">
                <a:latin typeface="Calibri" pitchFamily="34" charset="0"/>
                <a:cs typeface="Arial" pitchFamily="34" charset="0"/>
              </a:rPr>
              <a:t> </a:t>
            </a:r>
            <a:r>
              <a:rPr kumimoji="0" lang="en-US" sz="2800" b="1" i="0" u="none" strike="noStrike" cap="none" normalizeH="0" baseline="0" dirty="0">
                <a:ln>
                  <a:noFill/>
                </a:ln>
                <a:solidFill>
                  <a:schemeClr val="tx1"/>
                </a:solidFill>
                <a:effectLst/>
                <a:latin typeface="Calibri" pitchFamily="34" charset="0"/>
                <a:cs typeface="Arial" pitchFamily="34" charset="0"/>
              </a:rPr>
              <a:t>Earth</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5" name="Text Box 4"/>
          <p:cNvSpPr txBox="1">
            <a:spLocks noChangeArrowheads="1"/>
          </p:cNvSpPr>
          <p:nvPr/>
        </p:nvSpPr>
        <p:spPr bwMode="auto">
          <a:xfrm>
            <a:off x="76200" y="63500"/>
            <a:ext cx="956816" cy="774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a:ln>
                  <a:noFill/>
                </a:ln>
                <a:solidFill>
                  <a:schemeClr val="tx1"/>
                </a:solidFill>
                <a:effectLst/>
                <a:latin typeface="Calibri" pitchFamily="34" charset="0"/>
                <a:cs typeface="Arial" pitchFamily="34" charset="0"/>
              </a:rPr>
              <a:t>Sinful Man</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pic>
        <p:nvPicPr>
          <p:cNvPr id="1032" name="Picture 8"/>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20432395">
            <a:off x="5832469" y="527962"/>
            <a:ext cx="657225" cy="96202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 name="Group 1"/>
          <p:cNvGrpSpPr/>
          <p:nvPr/>
        </p:nvGrpSpPr>
        <p:grpSpPr>
          <a:xfrm>
            <a:off x="127000" y="1508856"/>
            <a:ext cx="5892800" cy="2377344"/>
            <a:chOff x="127000" y="1508856"/>
            <a:chExt cx="5892800" cy="2377344"/>
          </a:xfrm>
        </p:grpSpPr>
        <p:sp>
          <p:nvSpPr>
            <p:cNvPr id="8" name="Text Box 10"/>
            <p:cNvSpPr txBox="1">
              <a:spLocks noChangeArrowheads="1"/>
            </p:cNvSpPr>
            <p:nvPr/>
          </p:nvSpPr>
          <p:spPr bwMode="auto">
            <a:xfrm>
              <a:off x="127000" y="3543300"/>
              <a:ext cx="1549400" cy="342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Be Baptized</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 name="Text Box 11"/>
            <p:cNvSpPr txBox="1">
              <a:spLocks noChangeArrowheads="1"/>
            </p:cNvSpPr>
            <p:nvPr/>
          </p:nvSpPr>
          <p:spPr bwMode="auto">
            <a:xfrm>
              <a:off x="2927907" y="1828800"/>
              <a:ext cx="2146300" cy="311149"/>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Do Good Works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 name="Text Box 12"/>
            <p:cNvSpPr txBox="1">
              <a:spLocks noChangeArrowheads="1"/>
            </p:cNvSpPr>
            <p:nvPr/>
          </p:nvSpPr>
          <p:spPr bwMode="auto">
            <a:xfrm>
              <a:off x="3581400" y="1508856"/>
              <a:ext cx="2438400" cy="281296"/>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Follow 10 Commandments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 name="Text Box 13"/>
            <p:cNvSpPr txBox="1">
              <a:spLocks noChangeArrowheads="1"/>
            </p:cNvSpPr>
            <p:nvPr/>
          </p:nvSpPr>
          <p:spPr bwMode="auto">
            <a:xfrm>
              <a:off x="901700" y="2858969"/>
              <a:ext cx="1667250" cy="341431"/>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Take Communion</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4" name="Text Box 16"/>
            <p:cNvSpPr txBox="1">
              <a:spLocks noChangeArrowheads="1"/>
            </p:cNvSpPr>
            <p:nvPr/>
          </p:nvSpPr>
          <p:spPr bwMode="auto">
            <a:xfrm>
              <a:off x="568035" y="3200400"/>
              <a:ext cx="1596757" cy="324162"/>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Be Confirmed</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5" name="Text Box 17"/>
            <p:cNvSpPr txBox="1">
              <a:spLocks noChangeArrowheads="1"/>
            </p:cNvSpPr>
            <p:nvPr/>
          </p:nvSpPr>
          <p:spPr bwMode="auto">
            <a:xfrm>
              <a:off x="2568950" y="2171700"/>
              <a:ext cx="1549400" cy="342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a:ln>
                    <a:noFill/>
                  </a:ln>
                  <a:solidFill>
                    <a:schemeClr val="tx1"/>
                  </a:solidFill>
                  <a:effectLst/>
                  <a:latin typeface="Calibri" pitchFamily="34" charset="0"/>
                  <a:cs typeface="Arial" pitchFamily="34" charset="0"/>
                </a:rPr>
                <a:t>Give Money</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Text Box 18"/>
            <p:cNvSpPr txBox="1">
              <a:spLocks noChangeArrowheads="1"/>
            </p:cNvSpPr>
            <p:nvPr/>
          </p:nvSpPr>
          <p:spPr bwMode="auto">
            <a:xfrm>
              <a:off x="1466850" y="2514600"/>
              <a:ext cx="1968500" cy="342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Memorize</a:t>
              </a:r>
              <a:r>
                <a:rPr kumimoji="0" lang="en-US" sz="1600" b="1" i="0" u="none" strike="noStrike" cap="none" normalizeH="0" dirty="0">
                  <a:ln>
                    <a:noFill/>
                  </a:ln>
                  <a:solidFill>
                    <a:schemeClr val="tx1"/>
                  </a:solidFill>
                  <a:effectLst/>
                  <a:latin typeface="Calibri" pitchFamily="34" charset="0"/>
                  <a:cs typeface="Arial" pitchFamily="34" charset="0"/>
                </a:rPr>
                <a:t> </a:t>
              </a:r>
              <a:r>
                <a:rPr kumimoji="0" lang="en-US" sz="1600" b="1" i="0" u="none" strike="noStrike" cap="none" normalizeH="0" baseline="0" dirty="0">
                  <a:ln>
                    <a:noFill/>
                  </a:ln>
                  <a:solidFill>
                    <a:schemeClr val="tx1"/>
                  </a:solidFill>
                  <a:effectLst/>
                  <a:latin typeface="Calibri" pitchFamily="34" charset="0"/>
                  <a:cs typeface="Arial" pitchFamily="34" charset="0"/>
                </a:rPr>
                <a:t>Prayers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1043" name="Picture 1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53666" y="3901009"/>
            <a:ext cx="4561334" cy="2950640"/>
          </a:xfrm>
          <a:prstGeom prst="rect">
            <a:avLst/>
          </a:prstGeom>
          <a:noFill/>
          <a:extLst>
            <a:ext uri="{909E8E84-426E-40DD-AFC4-6F175D3DCCD1}">
              <a14:hiddenFill xmlns="" xmlns:a14="http://schemas.microsoft.com/office/drawing/2010/main">
                <a:solidFill>
                  <a:srgbClr val="FFFFFF"/>
                </a:solidFill>
              </a14:hiddenFill>
            </a:ext>
          </a:extLst>
        </p:spPr>
      </p:pic>
      <p:pic>
        <p:nvPicPr>
          <p:cNvPr id="1045" name="Picture 21"/>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26105"/>
          <a:stretch/>
        </p:blipFill>
        <p:spPr bwMode="auto">
          <a:xfrm>
            <a:off x="5562600" y="3901009"/>
            <a:ext cx="3576385" cy="2952109"/>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Text Box 9"/>
          <p:cNvSpPr txBox="1">
            <a:spLocks noChangeArrowheads="1"/>
          </p:cNvSpPr>
          <p:nvPr/>
        </p:nvSpPr>
        <p:spPr bwMode="auto">
          <a:xfrm>
            <a:off x="4343400" y="0"/>
            <a:ext cx="2971800" cy="51608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2800" b="1" dirty="0">
                <a:latin typeface="Calibri" pitchFamily="34" charset="0"/>
                <a:cs typeface="Arial" pitchFamily="34" charset="0"/>
              </a:rPr>
              <a:t>Holy God, Heaven</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pic>
        <p:nvPicPr>
          <p:cNvPr id="4098"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130046" y="1"/>
            <a:ext cx="2013954" cy="15088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3092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886" y="3888308"/>
            <a:ext cx="1130300" cy="2963341"/>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n-US" sz="1600" b="1" dirty="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lang="en-US" sz="1600" b="1" dirty="0">
                <a:latin typeface="Calibri" pitchFamily="34" charset="0"/>
                <a:cs typeface="Arial" pitchFamily="34" charset="0"/>
              </a:rPr>
              <a:t> </a:t>
            </a:r>
            <a:r>
              <a:rPr kumimoji="0" lang="en-US" sz="2800" b="1" i="0" u="none" strike="noStrike" cap="none" normalizeH="0" baseline="0" dirty="0">
                <a:ln>
                  <a:noFill/>
                </a:ln>
                <a:solidFill>
                  <a:schemeClr val="tx1"/>
                </a:solidFill>
                <a:effectLst/>
                <a:latin typeface="Calibri" pitchFamily="34" charset="0"/>
                <a:cs typeface="Arial" pitchFamily="34" charset="0"/>
              </a:rPr>
              <a:t>Earth</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5" name="Text Box 4"/>
          <p:cNvSpPr txBox="1">
            <a:spLocks noChangeArrowheads="1"/>
          </p:cNvSpPr>
          <p:nvPr/>
        </p:nvSpPr>
        <p:spPr bwMode="auto">
          <a:xfrm>
            <a:off x="76200" y="533400"/>
            <a:ext cx="956816" cy="774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a:ln>
                  <a:noFill/>
                </a:ln>
                <a:solidFill>
                  <a:schemeClr val="tx1"/>
                </a:solidFill>
                <a:effectLst/>
                <a:latin typeface="Calibri" pitchFamily="34" charset="0"/>
                <a:cs typeface="Arial" pitchFamily="34" charset="0"/>
              </a:rPr>
              <a:t>Sinful Man</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pic>
        <p:nvPicPr>
          <p:cNvPr id="1043" name="Picture 1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53666" y="3901009"/>
            <a:ext cx="4637534" cy="2950640"/>
          </a:xfrm>
          <a:prstGeom prst="rect">
            <a:avLst/>
          </a:prstGeom>
          <a:noFill/>
          <a:extLst>
            <a:ext uri="{909E8E84-426E-40DD-AFC4-6F175D3DCCD1}">
              <a14:hiddenFill xmlns="" xmlns:a14="http://schemas.microsoft.com/office/drawing/2010/main">
                <a:solidFill>
                  <a:srgbClr val="FFFFFF"/>
                </a:solidFill>
              </a14:hiddenFill>
            </a:ext>
          </a:extLst>
        </p:spPr>
      </p:pic>
      <p:pic>
        <p:nvPicPr>
          <p:cNvPr id="1045" name="Picture 21"/>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25734" b="1"/>
          <a:stretch/>
        </p:blipFill>
        <p:spPr bwMode="auto">
          <a:xfrm>
            <a:off x="5638800" y="3901009"/>
            <a:ext cx="3505200" cy="2952109"/>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3169457">
            <a:off x="6349538" y="1229488"/>
            <a:ext cx="658813" cy="963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149243" y="1"/>
            <a:ext cx="2013955" cy="15088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7" name="Group 16"/>
          <p:cNvGrpSpPr/>
          <p:nvPr/>
        </p:nvGrpSpPr>
        <p:grpSpPr>
          <a:xfrm>
            <a:off x="127000" y="1508856"/>
            <a:ext cx="5892800" cy="2377344"/>
            <a:chOff x="127000" y="1508856"/>
            <a:chExt cx="5892800" cy="2377344"/>
          </a:xfrm>
        </p:grpSpPr>
        <p:sp>
          <p:nvSpPr>
            <p:cNvPr id="18" name="Text Box 10"/>
            <p:cNvSpPr txBox="1">
              <a:spLocks noChangeArrowheads="1"/>
            </p:cNvSpPr>
            <p:nvPr/>
          </p:nvSpPr>
          <p:spPr bwMode="auto">
            <a:xfrm>
              <a:off x="127000" y="3543300"/>
              <a:ext cx="1549400" cy="342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Be Baptized</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9" name="Text Box 11"/>
            <p:cNvSpPr txBox="1">
              <a:spLocks noChangeArrowheads="1"/>
            </p:cNvSpPr>
            <p:nvPr/>
          </p:nvSpPr>
          <p:spPr bwMode="auto">
            <a:xfrm>
              <a:off x="2927907" y="1828800"/>
              <a:ext cx="2146300" cy="311149"/>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Do Good Works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 name="Text Box 12"/>
            <p:cNvSpPr txBox="1">
              <a:spLocks noChangeArrowheads="1"/>
            </p:cNvSpPr>
            <p:nvPr/>
          </p:nvSpPr>
          <p:spPr bwMode="auto">
            <a:xfrm>
              <a:off x="3581400" y="1508856"/>
              <a:ext cx="2438400" cy="281296"/>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Follow 10 Commandments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 name="Text Box 13"/>
            <p:cNvSpPr txBox="1">
              <a:spLocks noChangeArrowheads="1"/>
            </p:cNvSpPr>
            <p:nvPr/>
          </p:nvSpPr>
          <p:spPr bwMode="auto">
            <a:xfrm>
              <a:off x="901700" y="2858969"/>
              <a:ext cx="1667250" cy="341431"/>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Take Communion</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2" name="Text Box 16"/>
            <p:cNvSpPr txBox="1">
              <a:spLocks noChangeArrowheads="1"/>
            </p:cNvSpPr>
            <p:nvPr/>
          </p:nvSpPr>
          <p:spPr bwMode="auto">
            <a:xfrm>
              <a:off x="568035" y="3200400"/>
              <a:ext cx="1596757" cy="324162"/>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Be Confirmed</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3" name="Text Box 17"/>
            <p:cNvSpPr txBox="1">
              <a:spLocks noChangeArrowheads="1"/>
            </p:cNvSpPr>
            <p:nvPr/>
          </p:nvSpPr>
          <p:spPr bwMode="auto">
            <a:xfrm>
              <a:off x="2568950" y="2171700"/>
              <a:ext cx="1549400" cy="342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a:ln>
                    <a:noFill/>
                  </a:ln>
                  <a:solidFill>
                    <a:schemeClr val="tx1"/>
                  </a:solidFill>
                  <a:effectLst/>
                  <a:latin typeface="Calibri" pitchFamily="34" charset="0"/>
                  <a:cs typeface="Arial" pitchFamily="34" charset="0"/>
                </a:rPr>
                <a:t>Give Money</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4" name="Text Box 18"/>
            <p:cNvSpPr txBox="1">
              <a:spLocks noChangeArrowheads="1"/>
            </p:cNvSpPr>
            <p:nvPr/>
          </p:nvSpPr>
          <p:spPr bwMode="auto">
            <a:xfrm>
              <a:off x="1466850" y="2514600"/>
              <a:ext cx="1968500" cy="342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Memorize</a:t>
              </a:r>
              <a:r>
                <a:rPr kumimoji="0" lang="en-US" sz="1600" b="1" i="0" u="none" strike="noStrike" cap="none" normalizeH="0" dirty="0">
                  <a:ln>
                    <a:noFill/>
                  </a:ln>
                  <a:solidFill>
                    <a:schemeClr val="tx1"/>
                  </a:solidFill>
                  <a:effectLst/>
                  <a:latin typeface="Calibri" pitchFamily="34" charset="0"/>
                  <a:cs typeface="Arial" pitchFamily="34" charset="0"/>
                </a:rPr>
                <a:t> </a:t>
              </a:r>
              <a:r>
                <a:rPr kumimoji="0" lang="en-US" sz="1600" b="1" i="0" u="none" strike="noStrike" cap="none" normalizeH="0" baseline="0" dirty="0">
                  <a:ln>
                    <a:noFill/>
                  </a:ln>
                  <a:solidFill>
                    <a:schemeClr val="tx1"/>
                  </a:solidFill>
                  <a:effectLst/>
                  <a:latin typeface="Calibri" pitchFamily="34" charset="0"/>
                  <a:cs typeface="Arial" pitchFamily="34" charset="0"/>
                </a:rPr>
                <a:t>Prayers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spTree>
    <p:extLst>
      <p:ext uri="{BB962C8B-B14F-4D97-AF65-F5344CB8AC3E}">
        <p14:creationId xmlns="" xmlns:p14="http://schemas.microsoft.com/office/powerpoint/2010/main" val="13301197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886" y="3888308"/>
            <a:ext cx="1130300" cy="2963341"/>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n-US" sz="1600" b="1" dirty="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lang="en-US" sz="1600" b="1" dirty="0">
                <a:latin typeface="Calibri" pitchFamily="34" charset="0"/>
                <a:cs typeface="Arial" pitchFamily="34" charset="0"/>
              </a:rPr>
              <a:t> </a:t>
            </a:r>
            <a:r>
              <a:rPr kumimoji="0" lang="en-US" sz="2800" b="1" i="0" u="none" strike="noStrike" cap="none" normalizeH="0" baseline="0" dirty="0">
                <a:ln>
                  <a:noFill/>
                </a:ln>
                <a:solidFill>
                  <a:schemeClr val="tx1"/>
                </a:solidFill>
                <a:effectLst/>
                <a:latin typeface="Calibri" pitchFamily="34" charset="0"/>
                <a:cs typeface="Arial" pitchFamily="34" charset="0"/>
              </a:rPr>
              <a:t>Earth</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5" name="Text Box 4"/>
          <p:cNvSpPr txBox="1">
            <a:spLocks noChangeArrowheads="1"/>
          </p:cNvSpPr>
          <p:nvPr/>
        </p:nvSpPr>
        <p:spPr bwMode="auto">
          <a:xfrm>
            <a:off x="127000" y="1282700"/>
            <a:ext cx="956816" cy="774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a:ln>
                  <a:noFill/>
                </a:ln>
                <a:solidFill>
                  <a:schemeClr val="tx1"/>
                </a:solidFill>
                <a:effectLst/>
                <a:latin typeface="Calibri" pitchFamily="34" charset="0"/>
                <a:cs typeface="Arial" pitchFamily="34" charset="0"/>
              </a:rPr>
              <a:t>Sinful Man</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pic>
        <p:nvPicPr>
          <p:cNvPr id="1043" name="Picture 1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53666" y="3901009"/>
            <a:ext cx="4408934" cy="2950640"/>
          </a:xfrm>
          <a:prstGeom prst="rect">
            <a:avLst/>
          </a:prstGeom>
          <a:noFill/>
          <a:extLst>
            <a:ext uri="{909E8E84-426E-40DD-AFC4-6F175D3DCCD1}">
              <a14:hiddenFill xmlns="" xmlns:a14="http://schemas.microsoft.com/office/drawing/2010/main">
                <a:solidFill>
                  <a:srgbClr val="FFFFFF"/>
                </a:solidFill>
              </a14:hiddenFill>
            </a:ext>
          </a:extLst>
        </p:spPr>
      </p:pic>
      <p:pic>
        <p:nvPicPr>
          <p:cNvPr id="1045" name="Picture 21"/>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25734"/>
          <a:stretch/>
        </p:blipFill>
        <p:spPr bwMode="auto">
          <a:xfrm>
            <a:off x="5410200" y="3901009"/>
            <a:ext cx="3733800" cy="2952109"/>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7706236">
            <a:off x="6556021" y="1922292"/>
            <a:ext cx="658813" cy="963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133704" y="2741"/>
            <a:ext cx="2010296" cy="15061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7" name="Group 16"/>
          <p:cNvGrpSpPr/>
          <p:nvPr/>
        </p:nvGrpSpPr>
        <p:grpSpPr>
          <a:xfrm>
            <a:off x="127000" y="1508856"/>
            <a:ext cx="5892800" cy="2377344"/>
            <a:chOff x="127000" y="1508856"/>
            <a:chExt cx="5892800" cy="2377344"/>
          </a:xfrm>
        </p:grpSpPr>
        <p:sp>
          <p:nvSpPr>
            <p:cNvPr id="18" name="Text Box 10"/>
            <p:cNvSpPr txBox="1">
              <a:spLocks noChangeArrowheads="1"/>
            </p:cNvSpPr>
            <p:nvPr/>
          </p:nvSpPr>
          <p:spPr bwMode="auto">
            <a:xfrm>
              <a:off x="127000" y="3543300"/>
              <a:ext cx="1549400" cy="342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Be Baptized</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9" name="Text Box 11"/>
            <p:cNvSpPr txBox="1">
              <a:spLocks noChangeArrowheads="1"/>
            </p:cNvSpPr>
            <p:nvPr/>
          </p:nvSpPr>
          <p:spPr bwMode="auto">
            <a:xfrm>
              <a:off x="2927907" y="1828800"/>
              <a:ext cx="2146300" cy="311149"/>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Do Good Works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 name="Text Box 12"/>
            <p:cNvSpPr txBox="1">
              <a:spLocks noChangeArrowheads="1"/>
            </p:cNvSpPr>
            <p:nvPr/>
          </p:nvSpPr>
          <p:spPr bwMode="auto">
            <a:xfrm>
              <a:off x="3581400" y="1508856"/>
              <a:ext cx="2438400" cy="281296"/>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Follow 10 Commandments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 name="Text Box 13"/>
            <p:cNvSpPr txBox="1">
              <a:spLocks noChangeArrowheads="1"/>
            </p:cNvSpPr>
            <p:nvPr/>
          </p:nvSpPr>
          <p:spPr bwMode="auto">
            <a:xfrm>
              <a:off x="901700" y="2858969"/>
              <a:ext cx="1667250" cy="341431"/>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Take Communion</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2" name="Text Box 16"/>
            <p:cNvSpPr txBox="1">
              <a:spLocks noChangeArrowheads="1"/>
            </p:cNvSpPr>
            <p:nvPr/>
          </p:nvSpPr>
          <p:spPr bwMode="auto">
            <a:xfrm>
              <a:off x="568035" y="3200400"/>
              <a:ext cx="1596757" cy="324162"/>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Be Confirmed</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3" name="Text Box 17"/>
            <p:cNvSpPr txBox="1">
              <a:spLocks noChangeArrowheads="1"/>
            </p:cNvSpPr>
            <p:nvPr/>
          </p:nvSpPr>
          <p:spPr bwMode="auto">
            <a:xfrm>
              <a:off x="2568950" y="2171700"/>
              <a:ext cx="1549400" cy="342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a:ln>
                    <a:noFill/>
                  </a:ln>
                  <a:solidFill>
                    <a:schemeClr val="tx1"/>
                  </a:solidFill>
                  <a:effectLst/>
                  <a:latin typeface="Calibri" pitchFamily="34" charset="0"/>
                  <a:cs typeface="Arial" pitchFamily="34" charset="0"/>
                </a:rPr>
                <a:t>Give Money</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4" name="Text Box 18"/>
            <p:cNvSpPr txBox="1">
              <a:spLocks noChangeArrowheads="1"/>
            </p:cNvSpPr>
            <p:nvPr/>
          </p:nvSpPr>
          <p:spPr bwMode="auto">
            <a:xfrm>
              <a:off x="1466850" y="2514600"/>
              <a:ext cx="1968500" cy="342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Memorize</a:t>
              </a:r>
              <a:r>
                <a:rPr kumimoji="0" lang="en-US" sz="1600" b="1" i="0" u="none" strike="noStrike" cap="none" normalizeH="0" dirty="0">
                  <a:ln>
                    <a:noFill/>
                  </a:ln>
                  <a:solidFill>
                    <a:schemeClr val="tx1"/>
                  </a:solidFill>
                  <a:effectLst/>
                  <a:latin typeface="Calibri" pitchFamily="34" charset="0"/>
                  <a:cs typeface="Arial" pitchFamily="34" charset="0"/>
                </a:rPr>
                <a:t> </a:t>
              </a:r>
              <a:r>
                <a:rPr kumimoji="0" lang="en-US" sz="1600" b="1" i="0" u="none" strike="noStrike" cap="none" normalizeH="0" baseline="0" dirty="0">
                  <a:ln>
                    <a:noFill/>
                  </a:ln>
                  <a:solidFill>
                    <a:schemeClr val="tx1"/>
                  </a:solidFill>
                  <a:effectLst/>
                  <a:latin typeface="Calibri" pitchFamily="34" charset="0"/>
                  <a:cs typeface="Arial" pitchFamily="34" charset="0"/>
                </a:rPr>
                <a:t>Prayers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spTree>
    <p:extLst>
      <p:ext uri="{BB962C8B-B14F-4D97-AF65-F5344CB8AC3E}">
        <p14:creationId xmlns="" xmlns:p14="http://schemas.microsoft.com/office/powerpoint/2010/main" val="18424151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886" y="3888308"/>
            <a:ext cx="1130300" cy="2963341"/>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n-US" sz="1600" b="1" dirty="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lang="en-US" sz="1600" b="1" dirty="0">
                <a:latin typeface="Calibri" pitchFamily="34" charset="0"/>
                <a:cs typeface="Arial" pitchFamily="34" charset="0"/>
              </a:rPr>
              <a:t> </a:t>
            </a:r>
            <a:r>
              <a:rPr kumimoji="0" lang="en-US" sz="2800" b="1" i="0" u="none" strike="noStrike" cap="none" normalizeH="0" baseline="0" dirty="0">
                <a:ln>
                  <a:noFill/>
                </a:ln>
                <a:solidFill>
                  <a:schemeClr val="tx1"/>
                </a:solidFill>
                <a:effectLst/>
                <a:latin typeface="Calibri" pitchFamily="34" charset="0"/>
                <a:cs typeface="Arial" pitchFamily="34" charset="0"/>
              </a:rPr>
              <a:t>Earth</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5" name="Text Box 4"/>
          <p:cNvSpPr txBox="1">
            <a:spLocks noChangeArrowheads="1"/>
          </p:cNvSpPr>
          <p:nvPr/>
        </p:nvSpPr>
        <p:spPr bwMode="auto">
          <a:xfrm>
            <a:off x="89628" y="1752600"/>
            <a:ext cx="956816" cy="774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a:ln>
                  <a:noFill/>
                </a:ln>
                <a:solidFill>
                  <a:schemeClr val="tx1"/>
                </a:solidFill>
                <a:effectLst/>
                <a:latin typeface="Calibri" pitchFamily="34" charset="0"/>
                <a:cs typeface="Arial" pitchFamily="34" charset="0"/>
              </a:rPr>
              <a:t>Sinful Man</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pic>
        <p:nvPicPr>
          <p:cNvPr id="1043" name="Picture 1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53666" y="3901009"/>
            <a:ext cx="4485134" cy="2950640"/>
          </a:xfrm>
          <a:prstGeom prst="rect">
            <a:avLst/>
          </a:prstGeom>
          <a:noFill/>
          <a:extLst>
            <a:ext uri="{909E8E84-426E-40DD-AFC4-6F175D3DCCD1}">
              <a14:hiddenFill xmlns="" xmlns:a14="http://schemas.microsoft.com/office/drawing/2010/main">
                <a:solidFill>
                  <a:srgbClr val="FFFFFF"/>
                </a:solidFill>
              </a14:hiddenFill>
            </a:ext>
          </a:extLst>
        </p:spPr>
      </p:pic>
      <p:pic>
        <p:nvPicPr>
          <p:cNvPr id="1045" name="Picture 21"/>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26847"/>
          <a:stretch/>
        </p:blipFill>
        <p:spPr bwMode="auto">
          <a:xfrm>
            <a:off x="5562600" y="3905891"/>
            <a:ext cx="3608029" cy="2952109"/>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9614191">
            <a:off x="6665273" y="2534782"/>
            <a:ext cx="658813" cy="963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115852" y="-10633"/>
            <a:ext cx="2028148" cy="15194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7" name="Group 16"/>
          <p:cNvGrpSpPr/>
          <p:nvPr/>
        </p:nvGrpSpPr>
        <p:grpSpPr>
          <a:xfrm>
            <a:off x="127000" y="1508856"/>
            <a:ext cx="5892800" cy="2377344"/>
            <a:chOff x="127000" y="1508856"/>
            <a:chExt cx="5892800" cy="2377344"/>
          </a:xfrm>
        </p:grpSpPr>
        <p:sp>
          <p:nvSpPr>
            <p:cNvPr id="18" name="Text Box 10"/>
            <p:cNvSpPr txBox="1">
              <a:spLocks noChangeArrowheads="1"/>
            </p:cNvSpPr>
            <p:nvPr/>
          </p:nvSpPr>
          <p:spPr bwMode="auto">
            <a:xfrm>
              <a:off x="127000" y="3543300"/>
              <a:ext cx="1549400" cy="342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Be Baptized</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9" name="Text Box 11"/>
            <p:cNvSpPr txBox="1">
              <a:spLocks noChangeArrowheads="1"/>
            </p:cNvSpPr>
            <p:nvPr/>
          </p:nvSpPr>
          <p:spPr bwMode="auto">
            <a:xfrm>
              <a:off x="2927907" y="1828800"/>
              <a:ext cx="2146300" cy="311149"/>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Do Good Works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 name="Text Box 12"/>
            <p:cNvSpPr txBox="1">
              <a:spLocks noChangeArrowheads="1"/>
            </p:cNvSpPr>
            <p:nvPr/>
          </p:nvSpPr>
          <p:spPr bwMode="auto">
            <a:xfrm>
              <a:off x="3581400" y="1508856"/>
              <a:ext cx="2438400" cy="281296"/>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Follow 10 Commandments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 name="Text Box 13"/>
            <p:cNvSpPr txBox="1">
              <a:spLocks noChangeArrowheads="1"/>
            </p:cNvSpPr>
            <p:nvPr/>
          </p:nvSpPr>
          <p:spPr bwMode="auto">
            <a:xfrm>
              <a:off x="901700" y="2858969"/>
              <a:ext cx="1667250" cy="341431"/>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Take Communion</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2" name="Text Box 16"/>
            <p:cNvSpPr txBox="1">
              <a:spLocks noChangeArrowheads="1"/>
            </p:cNvSpPr>
            <p:nvPr/>
          </p:nvSpPr>
          <p:spPr bwMode="auto">
            <a:xfrm>
              <a:off x="568035" y="3200400"/>
              <a:ext cx="1596757" cy="324162"/>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Be Confirmed</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3" name="Text Box 17"/>
            <p:cNvSpPr txBox="1">
              <a:spLocks noChangeArrowheads="1"/>
            </p:cNvSpPr>
            <p:nvPr/>
          </p:nvSpPr>
          <p:spPr bwMode="auto">
            <a:xfrm>
              <a:off x="2568950" y="2171700"/>
              <a:ext cx="1549400" cy="342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a:ln>
                    <a:noFill/>
                  </a:ln>
                  <a:solidFill>
                    <a:schemeClr val="tx1"/>
                  </a:solidFill>
                  <a:effectLst/>
                  <a:latin typeface="Calibri" pitchFamily="34" charset="0"/>
                  <a:cs typeface="Arial" pitchFamily="34" charset="0"/>
                </a:rPr>
                <a:t>Give Money</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4" name="Text Box 18"/>
            <p:cNvSpPr txBox="1">
              <a:spLocks noChangeArrowheads="1"/>
            </p:cNvSpPr>
            <p:nvPr/>
          </p:nvSpPr>
          <p:spPr bwMode="auto">
            <a:xfrm>
              <a:off x="1466850" y="2514600"/>
              <a:ext cx="1968500" cy="342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Memorize</a:t>
              </a:r>
              <a:r>
                <a:rPr kumimoji="0" lang="en-US" sz="1600" b="1" i="0" u="none" strike="noStrike" cap="none" normalizeH="0" dirty="0">
                  <a:ln>
                    <a:noFill/>
                  </a:ln>
                  <a:solidFill>
                    <a:schemeClr val="tx1"/>
                  </a:solidFill>
                  <a:effectLst/>
                  <a:latin typeface="Calibri" pitchFamily="34" charset="0"/>
                  <a:cs typeface="Arial" pitchFamily="34" charset="0"/>
                </a:rPr>
                <a:t> </a:t>
              </a:r>
              <a:r>
                <a:rPr kumimoji="0" lang="en-US" sz="1600" b="1" i="0" u="none" strike="noStrike" cap="none" normalizeH="0" baseline="0" dirty="0">
                  <a:ln>
                    <a:noFill/>
                  </a:ln>
                  <a:solidFill>
                    <a:schemeClr val="tx1"/>
                  </a:solidFill>
                  <a:effectLst/>
                  <a:latin typeface="Calibri" pitchFamily="34" charset="0"/>
                  <a:cs typeface="Arial" pitchFamily="34" charset="0"/>
                </a:rPr>
                <a:t>Prayers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spTree>
    <p:extLst>
      <p:ext uri="{BB962C8B-B14F-4D97-AF65-F5344CB8AC3E}">
        <p14:creationId xmlns="" xmlns:p14="http://schemas.microsoft.com/office/powerpoint/2010/main" val="1655168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1195904">
            <a:off x="6755604" y="3158861"/>
            <a:ext cx="658813" cy="963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 Box 3"/>
          <p:cNvSpPr txBox="1">
            <a:spLocks noChangeArrowheads="1"/>
          </p:cNvSpPr>
          <p:nvPr/>
        </p:nvSpPr>
        <p:spPr bwMode="auto">
          <a:xfrm>
            <a:off x="2886" y="3888308"/>
            <a:ext cx="1130300" cy="2963341"/>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n-US" sz="1600" b="1" dirty="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lang="en-US" sz="1600" b="1" dirty="0">
                <a:latin typeface="Calibri" pitchFamily="34" charset="0"/>
                <a:cs typeface="Arial" pitchFamily="34" charset="0"/>
              </a:rPr>
              <a:t> </a:t>
            </a:r>
            <a:r>
              <a:rPr kumimoji="0" lang="en-US" sz="2800" b="1" i="0" u="none" strike="noStrike" cap="none" normalizeH="0" baseline="0" dirty="0">
                <a:ln>
                  <a:noFill/>
                </a:ln>
                <a:solidFill>
                  <a:schemeClr val="tx1"/>
                </a:solidFill>
                <a:effectLst/>
                <a:latin typeface="Calibri" pitchFamily="34" charset="0"/>
                <a:cs typeface="Arial" pitchFamily="34" charset="0"/>
              </a:rPr>
              <a:t>Earth</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5" name="Text Box 4"/>
          <p:cNvSpPr txBox="1">
            <a:spLocks noChangeArrowheads="1"/>
          </p:cNvSpPr>
          <p:nvPr/>
        </p:nvSpPr>
        <p:spPr bwMode="auto">
          <a:xfrm>
            <a:off x="89628" y="1968500"/>
            <a:ext cx="956816" cy="774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a:ln>
                  <a:noFill/>
                </a:ln>
                <a:solidFill>
                  <a:schemeClr val="tx1"/>
                </a:solidFill>
                <a:effectLst/>
                <a:latin typeface="Calibri" pitchFamily="34" charset="0"/>
                <a:cs typeface="Arial" pitchFamily="34" charset="0"/>
              </a:rPr>
              <a:t>Sinful Man</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pic>
        <p:nvPicPr>
          <p:cNvPr id="1043" name="Picture 1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53666" y="3901009"/>
            <a:ext cx="4561334" cy="2950640"/>
          </a:xfrm>
          <a:prstGeom prst="rect">
            <a:avLst/>
          </a:prstGeom>
          <a:noFill/>
          <a:extLst>
            <a:ext uri="{909E8E84-426E-40DD-AFC4-6F175D3DCCD1}">
              <a14:hiddenFill xmlns="" xmlns:a14="http://schemas.microsoft.com/office/drawing/2010/main">
                <a:solidFill>
                  <a:srgbClr val="FFFFFF"/>
                </a:solidFill>
              </a14:hiddenFill>
            </a:ext>
          </a:extLst>
        </p:spPr>
      </p:pic>
      <p:pic>
        <p:nvPicPr>
          <p:cNvPr id="1045" name="Picture 21"/>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26847"/>
          <a:stretch/>
        </p:blipFill>
        <p:spPr bwMode="auto">
          <a:xfrm>
            <a:off x="5562600" y="3905891"/>
            <a:ext cx="3608029" cy="2952109"/>
          </a:xfrm>
          <a:prstGeom prst="rect">
            <a:avLst/>
          </a:prstGeom>
          <a:noFill/>
          <a:extLst>
            <a:ext uri="{909E8E84-426E-40DD-AFC4-6F175D3DCCD1}">
              <a14:hiddenFill xmlns=""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130046" y="1"/>
            <a:ext cx="2013954" cy="15088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7" name="Group 16"/>
          <p:cNvGrpSpPr/>
          <p:nvPr/>
        </p:nvGrpSpPr>
        <p:grpSpPr>
          <a:xfrm>
            <a:off x="127000" y="1508856"/>
            <a:ext cx="5892800" cy="2377344"/>
            <a:chOff x="127000" y="1508856"/>
            <a:chExt cx="5892800" cy="2377344"/>
          </a:xfrm>
        </p:grpSpPr>
        <p:sp>
          <p:nvSpPr>
            <p:cNvPr id="18" name="Text Box 10"/>
            <p:cNvSpPr txBox="1">
              <a:spLocks noChangeArrowheads="1"/>
            </p:cNvSpPr>
            <p:nvPr/>
          </p:nvSpPr>
          <p:spPr bwMode="auto">
            <a:xfrm>
              <a:off x="127000" y="3543300"/>
              <a:ext cx="1549400" cy="342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Be Baptized</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9" name="Text Box 11"/>
            <p:cNvSpPr txBox="1">
              <a:spLocks noChangeArrowheads="1"/>
            </p:cNvSpPr>
            <p:nvPr/>
          </p:nvSpPr>
          <p:spPr bwMode="auto">
            <a:xfrm>
              <a:off x="2927907" y="1828800"/>
              <a:ext cx="2146300" cy="311149"/>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Do Good Works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 name="Text Box 12"/>
            <p:cNvSpPr txBox="1">
              <a:spLocks noChangeArrowheads="1"/>
            </p:cNvSpPr>
            <p:nvPr/>
          </p:nvSpPr>
          <p:spPr bwMode="auto">
            <a:xfrm>
              <a:off x="3581400" y="1508856"/>
              <a:ext cx="2438400" cy="281296"/>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Follow 10 Commandments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 name="Text Box 13"/>
            <p:cNvSpPr txBox="1">
              <a:spLocks noChangeArrowheads="1"/>
            </p:cNvSpPr>
            <p:nvPr/>
          </p:nvSpPr>
          <p:spPr bwMode="auto">
            <a:xfrm>
              <a:off x="901700" y="2858969"/>
              <a:ext cx="1667250" cy="341431"/>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Take Communion</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2" name="Text Box 16"/>
            <p:cNvSpPr txBox="1">
              <a:spLocks noChangeArrowheads="1"/>
            </p:cNvSpPr>
            <p:nvPr/>
          </p:nvSpPr>
          <p:spPr bwMode="auto">
            <a:xfrm>
              <a:off x="568035" y="3200400"/>
              <a:ext cx="1596757" cy="324162"/>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Be Confirmed</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3" name="Text Box 17"/>
            <p:cNvSpPr txBox="1">
              <a:spLocks noChangeArrowheads="1"/>
            </p:cNvSpPr>
            <p:nvPr/>
          </p:nvSpPr>
          <p:spPr bwMode="auto">
            <a:xfrm>
              <a:off x="2568950" y="2171700"/>
              <a:ext cx="1549400" cy="342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a:ln>
                    <a:noFill/>
                  </a:ln>
                  <a:solidFill>
                    <a:schemeClr val="tx1"/>
                  </a:solidFill>
                  <a:effectLst/>
                  <a:latin typeface="Calibri" pitchFamily="34" charset="0"/>
                  <a:cs typeface="Arial" pitchFamily="34" charset="0"/>
                </a:rPr>
                <a:t>Give Money</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4" name="Text Box 18"/>
            <p:cNvSpPr txBox="1">
              <a:spLocks noChangeArrowheads="1"/>
            </p:cNvSpPr>
            <p:nvPr/>
          </p:nvSpPr>
          <p:spPr bwMode="auto">
            <a:xfrm>
              <a:off x="1466850" y="2514600"/>
              <a:ext cx="1968500" cy="342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Memorize</a:t>
              </a:r>
              <a:r>
                <a:rPr kumimoji="0" lang="en-US" sz="1600" b="1" i="0" u="none" strike="noStrike" cap="none" normalizeH="0" dirty="0">
                  <a:ln>
                    <a:noFill/>
                  </a:ln>
                  <a:solidFill>
                    <a:schemeClr val="tx1"/>
                  </a:solidFill>
                  <a:effectLst/>
                  <a:latin typeface="Calibri" pitchFamily="34" charset="0"/>
                  <a:cs typeface="Arial" pitchFamily="34" charset="0"/>
                </a:rPr>
                <a:t> </a:t>
              </a:r>
              <a:r>
                <a:rPr kumimoji="0" lang="en-US" sz="1600" b="1" i="0" u="none" strike="noStrike" cap="none" normalizeH="0" baseline="0" dirty="0">
                  <a:ln>
                    <a:noFill/>
                  </a:ln>
                  <a:solidFill>
                    <a:schemeClr val="tx1"/>
                  </a:solidFill>
                  <a:effectLst/>
                  <a:latin typeface="Calibri" pitchFamily="34" charset="0"/>
                  <a:cs typeface="Arial" pitchFamily="34" charset="0"/>
                </a:rPr>
                <a:t>Prayers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spTree>
    <p:extLst>
      <p:ext uri="{BB962C8B-B14F-4D97-AF65-F5344CB8AC3E}">
        <p14:creationId xmlns="" xmlns:p14="http://schemas.microsoft.com/office/powerpoint/2010/main" val="1389677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9"/>
          <p:cNvSpPr txBox="1">
            <a:spLocks noChangeArrowheads="1"/>
          </p:cNvSpPr>
          <p:nvPr/>
        </p:nvSpPr>
        <p:spPr bwMode="auto">
          <a:xfrm>
            <a:off x="4343400" y="0"/>
            <a:ext cx="2971800" cy="51608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2800" b="1" dirty="0">
                <a:latin typeface="Calibri" pitchFamily="34" charset="0"/>
                <a:cs typeface="Arial" pitchFamily="34" charset="0"/>
              </a:rPr>
              <a:t>Holy God, Heaven</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pic>
        <p:nvPicPr>
          <p:cNvPr id="1028"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32637" y="0"/>
            <a:ext cx="2011363" cy="1511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828800" y="1784350"/>
            <a:ext cx="7010400" cy="1143000"/>
          </a:xfrm>
        </p:spPr>
        <p:txBody>
          <a:bodyPr>
            <a:normAutofit fontScale="90000"/>
          </a:bodyPr>
          <a:lstStyle/>
          <a:p>
            <a:r>
              <a:rPr lang="en-US" sz="6000" b="1" dirty="0"/>
              <a:t>Heaven Is a Real Place</a:t>
            </a:r>
          </a:p>
        </p:txBody>
      </p:sp>
      <p:sp>
        <p:nvSpPr>
          <p:cNvPr id="3" name="Content Placeholder 2"/>
          <p:cNvSpPr>
            <a:spLocks noGrp="1"/>
          </p:cNvSpPr>
          <p:nvPr>
            <p:ph idx="1"/>
          </p:nvPr>
        </p:nvSpPr>
        <p:spPr>
          <a:xfrm>
            <a:off x="1828800" y="2919356"/>
            <a:ext cx="7315200" cy="3938644"/>
          </a:xfrm>
        </p:spPr>
        <p:txBody>
          <a:bodyPr>
            <a:normAutofit/>
          </a:bodyPr>
          <a:lstStyle/>
          <a:p>
            <a:pPr marL="0" indent="0">
              <a:buNone/>
            </a:pPr>
            <a:r>
              <a:rPr lang="en-US" sz="4800" dirty="0"/>
              <a:t>“In my Father’s house are many mansions: if it were not so, I would have told you.  I go to prepare a place for you.”  John 14:2</a:t>
            </a:r>
          </a:p>
        </p:txBody>
      </p:sp>
    </p:spTree>
    <p:extLst>
      <p:ext uri="{BB962C8B-B14F-4D97-AF65-F5344CB8AC3E}">
        <p14:creationId xmlns="" xmlns:p14="http://schemas.microsoft.com/office/powerpoint/2010/main" val="134763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436370">
            <a:off x="6501871" y="3387899"/>
            <a:ext cx="768350" cy="1036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 Box 3"/>
          <p:cNvSpPr txBox="1">
            <a:spLocks noChangeArrowheads="1"/>
          </p:cNvSpPr>
          <p:nvPr/>
        </p:nvSpPr>
        <p:spPr bwMode="auto">
          <a:xfrm>
            <a:off x="2886" y="3888308"/>
            <a:ext cx="1130300" cy="2963341"/>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n-US" sz="1600" b="1" dirty="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lang="en-US" sz="1600" b="1" dirty="0">
                <a:latin typeface="Calibri" pitchFamily="34" charset="0"/>
                <a:cs typeface="Arial" pitchFamily="34" charset="0"/>
              </a:rPr>
              <a:t> </a:t>
            </a:r>
            <a:r>
              <a:rPr kumimoji="0" lang="en-US" sz="2800" b="1" i="0" u="none" strike="noStrike" cap="none" normalizeH="0" baseline="0" dirty="0">
                <a:ln>
                  <a:noFill/>
                </a:ln>
                <a:solidFill>
                  <a:schemeClr val="tx1"/>
                </a:solidFill>
                <a:effectLst/>
                <a:latin typeface="Calibri" pitchFamily="34" charset="0"/>
                <a:cs typeface="Arial" pitchFamily="34" charset="0"/>
              </a:rPr>
              <a:t>Earth</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pic>
        <p:nvPicPr>
          <p:cNvPr id="1043" name="Picture 1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53666" y="3901009"/>
            <a:ext cx="4485134" cy="2950640"/>
          </a:xfrm>
          <a:prstGeom prst="rect">
            <a:avLst/>
          </a:prstGeom>
          <a:noFill/>
          <a:extLst>
            <a:ext uri="{909E8E84-426E-40DD-AFC4-6F175D3DCCD1}">
              <a14:hiddenFill xmlns="" xmlns:a14="http://schemas.microsoft.com/office/drawing/2010/main">
                <a:solidFill>
                  <a:srgbClr val="FFFFFF"/>
                </a:solidFill>
              </a14:hiddenFill>
            </a:ext>
          </a:extLst>
        </p:spPr>
      </p:pic>
      <p:pic>
        <p:nvPicPr>
          <p:cNvPr id="1045" name="Picture 21"/>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7741"/>
          <a:stretch/>
        </p:blipFill>
        <p:spPr bwMode="auto">
          <a:xfrm>
            <a:off x="5486400" y="3905892"/>
            <a:ext cx="3657600" cy="2952108"/>
          </a:xfrm>
          <a:prstGeom prst="rect">
            <a:avLst/>
          </a:prstGeom>
          <a:noFill/>
          <a:extLst>
            <a:ext uri="{909E8E84-426E-40DD-AFC4-6F175D3DCCD1}">
              <a14:hiddenFill xmlns=""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130045" y="0"/>
            <a:ext cx="2013955" cy="15088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7" name="Group 16"/>
          <p:cNvGrpSpPr/>
          <p:nvPr/>
        </p:nvGrpSpPr>
        <p:grpSpPr>
          <a:xfrm>
            <a:off x="127000" y="1508856"/>
            <a:ext cx="5892800" cy="2377344"/>
            <a:chOff x="127000" y="1508856"/>
            <a:chExt cx="5892800" cy="2377344"/>
          </a:xfrm>
        </p:grpSpPr>
        <p:sp>
          <p:nvSpPr>
            <p:cNvPr id="18" name="Text Box 10"/>
            <p:cNvSpPr txBox="1">
              <a:spLocks noChangeArrowheads="1"/>
            </p:cNvSpPr>
            <p:nvPr/>
          </p:nvSpPr>
          <p:spPr bwMode="auto">
            <a:xfrm>
              <a:off x="127000" y="3543300"/>
              <a:ext cx="1549400" cy="342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Be Baptized</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9" name="Text Box 11"/>
            <p:cNvSpPr txBox="1">
              <a:spLocks noChangeArrowheads="1"/>
            </p:cNvSpPr>
            <p:nvPr/>
          </p:nvSpPr>
          <p:spPr bwMode="auto">
            <a:xfrm>
              <a:off x="2927907" y="1828800"/>
              <a:ext cx="2146300" cy="311149"/>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Do Good Works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 name="Text Box 12"/>
            <p:cNvSpPr txBox="1">
              <a:spLocks noChangeArrowheads="1"/>
            </p:cNvSpPr>
            <p:nvPr/>
          </p:nvSpPr>
          <p:spPr bwMode="auto">
            <a:xfrm>
              <a:off x="3581400" y="1508856"/>
              <a:ext cx="2438400" cy="281296"/>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Follow 10 Commandments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 name="Text Box 13"/>
            <p:cNvSpPr txBox="1">
              <a:spLocks noChangeArrowheads="1"/>
            </p:cNvSpPr>
            <p:nvPr/>
          </p:nvSpPr>
          <p:spPr bwMode="auto">
            <a:xfrm>
              <a:off x="901700" y="2858969"/>
              <a:ext cx="1667250" cy="341431"/>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Take Communion</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2" name="Text Box 16"/>
            <p:cNvSpPr txBox="1">
              <a:spLocks noChangeArrowheads="1"/>
            </p:cNvSpPr>
            <p:nvPr/>
          </p:nvSpPr>
          <p:spPr bwMode="auto">
            <a:xfrm>
              <a:off x="568035" y="3200400"/>
              <a:ext cx="1596757" cy="324162"/>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Be Confirmed</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3" name="Text Box 17"/>
            <p:cNvSpPr txBox="1">
              <a:spLocks noChangeArrowheads="1"/>
            </p:cNvSpPr>
            <p:nvPr/>
          </p:nvSpPr>
          <p:spPr bwMode="auto">
            <a:xfrm>
              <a:off x="2568950" y="2171700"/>
              <a:ext cx="1549400" cy="342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a:ln>
                    <a:noFill/>
                  </a:ln>
                  <a:solidFill>
                    <a:schemeClr val="tx1"/>
                  </a:solidFill>
                  <a:effectLst/>
                  <a:latin typeface="Calibri" pitchFamily="34" charset="0"/>
                  <a:cs typeface="Arial" pitchFamily="34" charset="0"/>
                </a:rPr>
                <a:t>Give Money</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4" name="Text Box 18"/>
            <p:cNvSpPr txBox="1">
              <a:spLocks noChangeArrowheads="1"/>
            </p:cNvSpPr>
            <p:nvPr/>
          </p:nvSpPr>
          <p:spPr bwMode="auto">
            <a:xfrm>
              <a:off x="1466850" y="2514600"/>
              <a:ext cx="1968500" cy="342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Memorize</a:t>
              </a:r>
              <a:r>
                <a:rPr kumimoji="0" lang="en-US" sz="1600" b="1" i="0" u="none" strike="noStrike" cap="none" normalizeH="0" dirty="0">
                  <a:ln>
                    <a:noFill/>
                  </a:ln>
                  <a:solidFill>
                    <a:schemeClr val="tx1"/>
                  </a:solidFill>
                  <a:effectLst/>
                  <a:latin typeface="Calibri" pitchFamily="34" charset="0"/>
                  <a:cs typeface="Arial" pitchFamily="34" charset="0"/>
                </a:rPr>
                <a:t> </a:t>
              </a:r>
              <a:r>
                <a:rPr kumimoji="0" lang="en-US" sz="1600" b="1" i="0" u="none" strike="noStrike" cap="none" normalizeH="0" baseline="0" dirty="0">
                  <a:ln>
                    <a:noFill/>
                  </a:ln>
                  <a:solidFill>
                    <a:schemeClr val="tx1"/>
                  </a:solidFill>
                  <a:effectLst/>
                  <a:latin typeface="Calibri" pitchFamily="34" charset="0"/>
                  <a:cs typeface="Arial" pitchFamily="34" charset="0"/>
                </a:rPr>
                <a:t>Prayers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spTree>
    <p:extLst>
      <p:ext uri="{BB962C8B-B14F-4D97-AF65-F5344CB8AC3E}">
        <p14:creationId xmlns="" xmlns:p14="http://schemas.microsoft.com/office/powerpoint/2010/main" val="2223491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145165" y="3773482"/>
            <a:ext cx="847725" cy="2222506"/>
          </a:xfrm>
          <a:prstGeom prst="rect">
            <a:avLst/>
          </a:prstGeom>
          <a:solidFill>
            <a:srgbClr val="FFFFFF"/>
          </a:solidFill>
          <a:ln w="25400">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800" fontAlgn="base">
              <a:spcBef>
                <a:spcPct val="0"/>
              </a:spcBef>
              <a:spcAft>
                <a:spcPts val="750"/>
              </a:spcAft>
            </a:pPr>
            <a:endParaRPr lang="en-US" sz="1200" b="1" dirty="0">
              <a:solidFill>
                <a:prstClr val="black"/>
              </a:solidFill>
              <a:latin typeface="Times New Roman" pitchFamily="18" charset="0"/>
              <a:cs typeface="Arial" pitchFamily="34" charset="0"/>
            </a:endParaRPr>
          </a:p>
          <a:p>
            <a:pPr defTabSz="685800" fontAlgn="base">
              <a:spcBef>
                <a:spcPct val="0"/>
              </a:spcBef>
              <a:spcAft>
                <a:spcPts val="750"/>
              </a:spcAft>
            </a:pPr>
            <a:endParaRPr lang="en-US" sz="1200" b="1" dirty="0">
              <a:solidFill>
                <a:prstClr val="black"/>
              </a:solidFill>
              <a:latin typeface="Calibri" pitchFamily="34" charset="0"/>
              <a:cs typeface="Arial" pitchFamily="34" charset="0"/>
            </a:endParaRPr>
          </a:p>
          <a:p>
            <a:pPr defTabSz="685800" fontAlgn="base">
              <a:spcBef>
                <a:spcPct val="0"/>
              </a:spcBef>
              <a:spcAft>
                <a:spcPts val="750"/>
              </a:spcAft>
            </a:pPr>
            <a:endParaRPr lang="en-US" sz="1200" b="1" dirty="0">
              <a:solidFill>
                <a:prstClr val="black"/>
              </a:solidFill>
              <a:latin typeface="Calibri" pitchFamily="34" charset="0"/>
              <a:cs typeface="Arial" pitchFamily="34" charset="0"/>
            </a:endParaRPr>
          </a:p>
          <a:p>
            <a:pPr defTabSz="685800" fontAlgn="base">
              <a:spcBef>
                <a:spcPct val="0"/>
              </a:spcBef>
              <a:spcAft>
                <a:spcPts val="750"/>
              </a:spcAft>
            </a:pPr>
            <a:r>
              <a:rPr lang="en-US" sz="1200" b="1" dirty="0">
                <a:solidFill>
                  <a:prstClr val="black"/>
                </a:solidFill>
                <a:latin typeface="Calibri" pitchFamily="34" charset="0"/>
                <a:cs typeface="Arial" pitchFamily="34" charset="0"/>
              </a:rPr>
              <a:t> </a:t>
            </a:r>
            <a:r>
              <a:rPr lang="en-US" sz="2100" b="1" dirty="0">
                <a:solidFill>
                  <a:prstClr val="black"/>
                </a:solidFill>
                <a:latin typeface="Calibri" pitchFamily="34" charset="0"/>
                <a:cs typeface="Arial" pitchFamily="34" charset="0"/>
              </a:rPr>
              <a:t>Earth</a:t>
            </a:r>
            <a:endParaRPr lang="en-US" sz="2100" dirty="0">
              <a:solidFill>
                <a:prstClr val="black"/>
              </a:solidFill>
              <a:latin typeface="Arial" pitchFamily="34" charset="0"/>
              <a:cs typeface="Arial" pitchFamily="34" charset="0"/>
            </a:endParaRPr>
          </a:p>
        </p:txBody>
      </p:sp>
      <p:pic>
        <p:nvPicPr>
          <p:cNvPr id="1043" name="Picture 1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08249" y="3783007"/>
            <a:ext cx="3306701" cy="2212980"/>
          </a:xfrm>
          <a:prstGeom prst="rect">
            <a:avLst/>
          </a:prstGeom>
          <a:noFill/>
          <a:extLst>
            <a:ext uri="{909E8E84-426E-40DD-AFC4-6F175D3DCCD1}">
              <a14:hiddenFill xmlns="" xmlns:a14="http://schemas.microsoft.com/office/drawing/2010/main">
                <a:solidFill>
                  <a:srgbClr val="FFFFFF"/>
                </a:solidFill>
              </a14:hiddenFill>
            </a:ext>
          </a:extLst>
        </p:spPr>
      </p:pic>
      <p:pic>
        <p:nvPicPr>
          <p:cNvPr id="1045" name="Picture 21"/>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19736"/>
          <a:stretch/>
        </p:blipFill>
        <p:spPr bwMode="auto">
          <a:xfrm>
            <a:off x="5200651" y="3783007"/>
            <a:ext cx="2846229" cy="2212980"/>
          </a:xfrm>
          <a:prstGeom prst="rect">
            <a:avLst/>
          </a:prstGeom>
          <a:noFill/>
          <a:extLst>
            <a:ext uri="{909E8E84-426E-40DD-AFC4-6F175D3DCCD1}">
              <a14:hiddenFill xmlns="" xmlns:a14="http://schemas.microsoft.com/office/drawing/2010/main">
                <a:solidFill>
                  <a:srgbClr val="FFFFFF"/>
                </a:solidFill>
              </a14:hiddenFill>
            </a:ext>
          </a:extLst>
        </p:spPr>
      </p:pic>
      <p:pic>
        <p:nvPicPr>
          <p:cNvPr id="1046" name="Picture 2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3060" t="29824" r="10452"/>
          <a:stretch/>
        </p:blipFill>
        <p:spPr bwMode="auto">
          <a:xfrm>
            <a:off x="4795940" y="4567237"/>
            <a:ext cx="2135141" cy="1428750"/>
          </a:xfrm>
          <a:prstGeom prst="rect">
            <a:avLst/>
          </a:prstGeom>
          <a:noFill/>
          <a:extLst>
            <a:ext uri="{909E8E84-426E-40DD-AFC4-6F175D3DCCD1}">
              <a14:hiddenFill xmlns=""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151781" y="30832"/>
            <a:ext cx="1984845" cy="14870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228601" y="183396"/>
            <a:ext cx="6096000" cy="1661703"/>
          </a:xfrm>
        </p:spPr>
        <p:txBody>
          <a:bodyPr>
            <a:noAutofit/>
          </a:bodyPr>
          <a:lstStyle/>
          <a:p>
            <a:r>
              <a:rPr lang="en-US" sz="2800" dirty="0"/>
              <a:t>“…</a:t>
            </a:r>
            <a:r>
              <a:rPr lang="en-PH" sz="2800" dirty="0"/>
              <a:t>and the dead were judged out of those things which were written in the books, according to their works.” Revelation 20:12b</a:t>
            </a:r>
            <a:endParaRPr lang="en-US" sz="2800" dirty="0"/>
          </a:p>
        </p:txBody>
      </p:sp>
      <p:grpSp>
        <p:nvGrpSpPr>
          <p:cNvPr id="17" name="Group 16"/>
          <p:cNvGrpSpPr/>
          <p:nvPr/>
        </p:nvGrpSpPr>
        <p:grpSpPr>
          <a:xfrm>
            <a:off x="1145165" y="1971436"/>
            <a:ext cx="4493634" cy="1800225"/>
            <a:chOff x="127000" y="1485900"/>
            <a:chExt cx="5991512" cy="2400300"/>
          </a:xfrm>
        </p:grpSpPr>
        <p:sp>
          <p:nvSpPr>
            <p:cNvPr id="18" name="Text Box 10"/>
            <p:cNvSpPr txBox="1">
              <a:spLocks noChangeArrowheads="1"/>
            </p:cNvSpPr>
            <p:nvPr/>
          </p:nvSpPr>
          <p:spPr bwMode="auto">
            <a:xfrm>
              <a:off x="127000" y="3543300"/>
              <a:ext cx="1549400" cy="342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base">
                <a:spcBef>
                  <a:spcPct val="0"/>
                </a:spcBef>
                <a:spcAft>
                  <a:spcPts val="750"/>
                </a:spcAft>
              </a:pPr>
              <a:r>
                <a:rPr lang="en-US" sz="1200" b="1" dirty="0">
                  <a:solidFill>
                    <a:prstClr val="black"/>
                  </a:solidFill>
                  <a:latin typeface="Calibri" pitchFamily="34" charset="0"/>
                  <a:cs typeface="Arial" pitchFamily="34" charset="0"/>
                </a:rPr>
                <a:t>Be Baptized</a:t>
              </a:r>
              <a:endParaRPr lang="en-US" sz="1350" dirty="0">
                <a:solidFill>
                  <a:prstClr val="black"/>
                </a:solidFill>
                <a:latin typeface="Arial" pitchFamily="34" charset="0"/>
                <a:cs typeface="Arial" pitchFamily="34" charset="0"/>
              </a:endParaRPr>
            </a:p>
          </p:txBody>
        </p:sp>
        <p:sp>
          <p:nvSpPr>
            <p:cNvPr id="19" name="Text Box 11"/>
            <p:cNvSpPr txBox="1">
              <a:spLocks noChangeArrowheads="1"/>
            </p:cNvSpPr>
            <p:nvPr/>
          </p:nvSpPr>
          <p:spPr bwMode="auto">
            <a:xfrm>
              <a:off x="2927907" y="1828800"/>
              <a:ext cx="2146300" cy="311149"/>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base">
                <a:spcBef>
                  <a:spcPct val="0"/>
                </a:spcBef>
                <a:spcAft>
                  <a:spcPts val="750"/>
                </a:spcAft>
              </a:pPr>
              <a:r>
                <a:rPr lang="en-US" sz="1200" b="1" dirty="0">
                  <a:solidFill>
                    <a:prstClr val="black"/>
                  </a:solidFill>
                  <a:latin typeface="Calibri" pitchFamily="34" charset="0"/>
                  <a:cs typeface="Arial" pitchFamily="34" charset="0"/>
                </a:rPr>
                <a:t>Do Good Works</a:t>
              </a:r>
              <a:endParaRPr lang="en-US" sz="1350" dirty="0">
                <a:solidFill>
                  <a:prstClr val="black"/>
                </a:solidFill>
                <a:latin typeface="Arial" pitchFamily="34" charset="0"/>
                <a:cs typeface="Arial" pitchFamily="34" charset="0"/>
              </a:endParaRPr>
            </a:p>
          </p:txBody>
        </p:sp>
        <p:sp>
          <p:nvSpPr>
            <p:cNvPr id="20" name="Text Box 12"/>
            <p:cNvSpPr txBox="1">
              <a:spLocks noChangeArrowheads="1"/>
            </p:cNvSpPr>
            <p:nvPr/>
          </p:nvSpPr>
          <p:spPr bwMode="auto">
            <a:xfrm>
              <a:off x="3581399" y="1485900"/>
              <a:ext cx="2537113" cy="304252"/>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base">
                <a:spcBef>
                  <a:spcPct val="0"/>
                </a:spcBef>
                <a:spcAft>
                  <a:spcPts val="750"/>
                </a:spcAft>
              </a:pPr>
              <a:r>
                <a:rPr lang="en-US" sz="1200" b="1" dirty="0">
                  <a:solidFill>
                    <a:prstClr val="black"/>
                  </a:solidFill>
                  <a:latin typeface="Calibri" pitchFamily="34" charset="0"/>
                  <a:cs typeface="Arial" pitchFamily="34" charset="0"/>
                </a:rPr>
                <a:t>Follow 10 Commandments</a:t>
              </a:r>
              <a:endParaRPr lang="en-US" sz="1350" dirty="0">
                <a:solidFill>
                  <a:prstClr val="black"/>
                </a:solidFill>
                <a:latin typeface="Arial" pitchFamily="34" charset="0"/>
                <a:cs typeface="Arial" pitchFamily="34" charset="0"/>
              </a:endParaRPr>
            </a:p>
          </p:txBody>
        </p:sp>
        <p:sp>
          <p:nvSpPr>
            <p:cNvPr id="21" name="Text Box 13"/>
            <p:cNvSpPr txBox="1">
              <a:spLocks noChangeArrowheads="1"/>
            </p:cNvSpPr>
            <p:nvPr/>
          </p:nvSpPr>
          <p:spPr bwMode="auto">
            <a:xfrm>
              <a:off x="901700" y="2858969"/>
              <a:ext cx="1667250" cy="341431"/>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base">
                <a:spcBef>
                  <a:spcPct val="0"/>
                </a:spcBef>
                <a:spcAft>
                  <a:spcPts val="750"/>
                </a:spcAft>
              </a:pPr>
              <a:r>
                <a:rPr lang="en-US" sz="1200" b="1" dirty="0">
                  <a:solidFill>
                    <a:prstClr val="black"/>
                  </a:solidFill>
                  <a:latin typeface="Calibri" pitchFamily="34" charset="0"/>
                  <a:cs typeface="Arial" pitchFamily="34" charset="0"/>
                </a:rPr>
                <a:t>Take Communion</a:t>
              </a:r>
              <a:endParaRPr lang="en-US" sz="1350" dirty="0">
                <a:solidFill>
                  <a:prstClr val="black"/>
                </a:solidFill>
                <a:latin typeface="Arial" pitchFamily="34" charset="0"/>
                <a:cs typeface="Arial" pitchFamily="34" charset="0"/>
              </a:endParaRPr>
            </a:p>
          </p:txBody>
        </p:sp>
        <p:sp>
          <p:nvSpPr>
            <p:cNvPr id="22" name="Text Box 16"/>
            <p:cNvSpPr txBox="1">
              <a:spLocks noChangeArrowheads="1"/>
            </p:cNvSpPr>
            <p:nvPr/>
          </p:nvSpPr>
          <p:spPr bwMode="auto">
            <a:xfrm>
              <a:off x="568035" y="3200400"/>
              <a:ext cx="1596757" cy="324162"/>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base">
                <a:spcBef>
                  <a:spcPct val="0"/>
                </a:spcBef>
                <a:spcAft>
                  <a:spcPts val="750"/>
                </a:spcAft>
              </a:pPr>
              <a:r>
                <a:rPr lang="en-US" sz="1200" b="1" dirty="0">
                  <a:solidFill>
                    <a:prstClr val="black"/>
                  </a:solidFill>
                  <a:latin typeface="Calibri" pitchFamily="34" charset="0"/>
                  <a:cs typeface="Arial" pitchFamily="34" charset="0"/>
                </a:rPr>
                <a:t>Be Confirmed</a:t>
              </a:r>
              <a:endParaRPr lang="en-US" sz="1350" dirty="0">
                <a:solidFill>
                  <a:prstClr val="black"/>
                </a:solidFill>
                <a:latin typeface="Arial" pitchFamily="34" charset="0"/>
                <a:cs typeface="Arial" pitchFamily="34" charset="0"/>
              </a:endParaRPr>
            </a:p>
          </p:txBody>
        </p:sp>
        <p:sp>
          <p:nvSpPr>
            <p:cNvPr id="23" name="Text Box 17"/>
            <p:cNvSpPr txBox="1">
              <a:spLocks noChangeArrowheads="1"/>
            </p:cNvSpPr>
            <p:nvPr/>
          </p:nvSpPr>
          <p:spPr bwMode="auto">
            <a:xfrm>
              <a:off x="2568950" y="2171700"/>
              <a:ext cx="1549400" cy="342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base">
                <a:spcBef>
                  <a:spcPct val="0"/>
                </a:spcBef>
                <a:spcAft>
                  <a:spcPts val="750"/>
                </a:spcAft>
              </a:pPr>
              <a:r>
                <a:rPr lang="en-US" sz="1200" b="1">
                  <a:solidFill>
                    <a:prstClr val="black"/>
                  </a:solidFill>
                  <a:latin typeface="Calibri" pitchFamily="34" charset="0"/>
                  <a:cs typeface="Arial" pitchFamily="34" charset="0"/>
                </a:rPr>
                <a:t>Give Money</a:t>
              </a:r>
              <a:endParaRPr lang="en-US" sz="1350">
                <a:solidFill>
                  <a:prstClr val="black"/>
                </a:solidFill>
                <a:latin typeface="Arial" pitchFamily="34" charset="0"/>
                <a:cs typeface="Arial" pitchFamily="34" charset="0"/>
              </a:endParaRPr>
            </a:p>
          </p:txBody>
        </p:sp>
        <p:sp>
          <p:nvSpPr>
            <p:cNvPr id="24" name="Text Box 18"/>
            <p:cNvSpPr txBox="1">
              <a:spLocks noChangeArrowheads="1"/>
            </p:cNvSpPr>
            <p:nvPr/>
          </p:nvSpPr>
          <p:spPr bwMode="auto">
            <a:xfrm>
              <a:off x="1466850" y="2514600"/>
              <a:ext cx="1968500" cy="342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fontAlgn="base">
                <a:spcBef>
                  <a:spcPct val="0"/>
                </a:spcBef>
                <a:spcAft>
                  <a:spcPts val="750"/>
                </a:spcAft>
              </a:pPr>
              <a:r>
                <a:rPr lang="en-US" sz="1200" b="1" dirty="0">
                  <a:solidFill>
                    <a:prstClr val="black"/>
                  </a:solidFill>
                  <a:latin typeface="Calibri" pitchFamily="34" charset="0"/>
                  <a:cs typeface="Arial" pitchFamily="34" charset="0"/>
                </a:rPr>
                <a:t>Memorize Prayers</a:t>
              </a:r>
              <a:endParaRPr lang="en-US" sz="1350" dirty="0">
                <a:solidFill>
                  <a:prstClr val="black"/>
                </a:solidFill>
                <a:latin typeface="Arial" pitchFamily="34" charset="0"/>
                <a:cs typeface="Arial" pitchFamily="34" charset="0"/>
              </a:endParaRPr>
            </a:p>
          </p:txBody>
        </p:sp>
      </p:grpSp>
      <p:sp>
        <p:nvSpPr>
          <p:cNvPr id="26" name="Title 1"/>
          <p:cNvSpPr txBox="1">
            <a:spLocks/>
          </p:cNvSpPr>
          <p:nvPr/>
        </p:nvSpPr>
        <p:spPr>
          <a:xfrm>
            <a:off x="3803203" y="2325961"/>
            <a:ext cx="5340797" cy="149920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a:r>
              <a:rPr lang="en-US" sz="2800" dirty="0">
                <a:solidFill>
                  <a:prstClr val="black"/>
                </a:solidFill>
                <a:latin typeface="Calibri"/>
              </a:rPr>
              <a:t>“</a:t>
            </a:r>
            <a:r>
              <a:rPr lang="en-PH" sz="2800" dirty="0">
                <a:solidFill>
                  <a:prstClr val="black"/>
                </a:solidFill>
                <a:latin typeface="Calibri"/>
              </a:rPr>
              <a:t>And whosoever was not found written in the book of life was cast into the lake of fire.” Rev 20:15</a:t>
            </a:r>
            <a:endParaRPr lang="en-US" sz="2800" dirty="0">
              <a:solidFill>
                <a:prstClr val="black"/>
              </a:solidFill>
              <a:latin typeface="Calibri"/>
            </a:endParaRPr>
          </a:p>
        </p:txBody>
      </p:sp>
      <p:sp>
        <p:nvSpPr>
          <p:cNvPr id="5" name="Rectangle 4"/>
          <p:cNvSpPr/>
          <p:nvPr/>
        </p:nvSpPr>
        <p:spPr>
          <a:xfrm>
            <a:off x="7696200" y="1499045"/>
            <a:ext cx="1157075" cy="415498"/>
          </a:xfrm>
          <a:prstGeom prst="rect">
            <a:avLst/>
          </a:prstGeom>
        </p:spPr>
        <p:txBody>
          <a:bodyPr wrap="square">
            <a:spAutoFit/>
          </a:bodyPr>
          <a:lstStyle/>
          <a:p>
            <a:pPr defTabSz="685800"/>
            <a:r>
              <a:rPr lang="en-PH" sz="2100" b="1" dirty="0">
                <a:solidFill>
                  <a:prstClr val="black"/>
                </a:solidFill>
                <a:latin typeface="Calibri"/>
              </a:rPr>
              <a:t>Heaven</a:t>
            </a:r>
          </a:p>
        </p:txBody>
      </p:sp>
    </p:spTree>
    <p:extLst>
      <p:ext uri="{BB962C8B-B14F-4D97-AF65-F5344CB8AC3E}">
        <p14:creationId xmlns="" xmlns:p14="http://schemas.microsoft.com/office/powerpoint/2010/main" val="414111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circle(in)">
                                      <p:cBhvr>
                                        <p:cTn id="1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36000">
              <a:schemeClr val="accent1">
                <a:lumMod val="90000"/>
                <a:alpha val="99000"/>
              </a:schemeClr>
            </a:gs>
            <a:gs pos="52000">
              <a:srgbClr val="FFFF00"/>
            </a:gs>
            <a:gs pos="73000">
              <a:srgbClr val="EE3F17"/>
            </a:gs>
            <a:gs pos="100000">
              <a:srgbClr val="A67108"/>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3886200"/>
          </a:xfrm>
        </p:spPr>
        <p:txBody>
          <a:bodyPr/>
          <a:lstStyle/>
          <a:p>
            <a:pPr marL="0" indent="0" algn="ctr">
              <a:buFontTx/>
              <a:buNone/>
            </a:pPr>
            <a:r>
              <a:rPr lang="en-US" sz="8000" dirty="0"/>
              <a:t>Where will you be for all eternity ?</a:t>
            </a:r>
          </a:p>
        </p:txBody>
      </p:sp>
    </p:spTree>
    <p:extLst>
      <p:ext uri="{BB962C8B-B14F-4D97-AF65-F5344CB8AC3E}">
        <p14:creationId xmlns="" xmlns:p14="http://schemas.microsoft.com/office/powerpoint/2010/main" val="23684104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49383"/>
            <a:ext cx="4752535" cy="2099017"/>
          </a:xfrm>
        </p:spPr>
        <p:txBody>
          <a:bodyPr/>
          <a:lstStyle/>
          <a:p>
            <a:r>
              <a:rPr lang="en-US" dirty="0"/>
              <a:t>Decide now for </a:t>
            </a:r>
            <a:br>
              <a:rPr lang="en-US" dirty="0"/>
            </a:br>
            <a:r>
              <a:rPr lang="en-US" dirty="0">
                <a:solidFill>
                  <a:srgbClr val="FF0000"/>
                </a:solidFill>
              </a:rPr>
              <a:t>all eternity</a:t>
            </a:r>
          </a:p>
        </p:txBody>
      </p:sp>
      <p:pic>
        <p:nvPicPr>
          <p:cNvPr id="1945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49" y="1"/>
            <a:ext cx="4729949" cy="35431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24400" y="3539783"/>
            <a:ext cx="4419600" cy="3314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029200" y="685800"/>
            <a:ext cx="3733800" cy="2585323"/>
          </a:xfrm>
          <a:prstGeom prst="rect">
            <a:avLst/>
          </a:prstGeom>
          <a:noFill/>
        </p:spPr>
        <p:txBody>
          <a:bodyPr wrap="square" rtlCol="0">
            <a:spAutoFit/>
          </a:bodyPr>
          <a:lstStyle/>
          <a:p>
            <a:r>
              <a:rPr lang="en-US" sz="5400" dirty="0">
                <a:solidFill>
                  <a:srgbClr val="000000"/>
                </a:solidFill>
              </a:rPr>
              <a:t>Heaven</a:t>
            </a:r>
          </a:p>
          <a:p>
            <a:endParaRPr lang="en-US" sz="5400" dirty="0">
              <a:solidFill>
                <a:srgbClr val="000000"/>
              </a:solidFill>
            </a:endParaRPr>
          </a:p>
          <a:p>
            <a:r>
              <a:rPr lang="en-US" sz="5400" dirty="0">
                <a:solidFill>
                  <a:srgbClr val="000000"/>
                </a:solidFill>
              </a:rPr>
              <a:t>or Hell</a:t>
            </a:r>
          </a:p>
        </p:txBody>
      </p:sp>
    </p:spTree>
    <p:extLst>
      <p:ext uri="{BB962C8B-B14F-4D97-AF65-F5344CB8AC3E}">
        <p14:creationId xmlns="" xmlns:p14="http://schemas.microsoft.com/office/powerpoint/2010/main" val="391284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60"/>
                                        </p:tgtEl>
                                        <p:attrNameLst>
                                          <p:attrName>style.visibility</p:attrName>
                                        </p:attrNameLst>
                                      </p:cBhvr>
                                      <p:to>
                                        <p:strVal val="visible"/>
                                      </p:to>
                                    </p:set>
                                    <p:anim calcmode="lin" valueType="num">
                                      <p:cBhvr additive="base">
                                        <p:cTn id="13" dur="500" fill="hold"/>
                                        <p:tgtEl>
                                          <p:spTgt spid="19460"/>
                                        </p:tgtEl>
                                        <p:attrNameLst>
                                          <p:attrName>ppt_x</p:attrName>
                                        </p:attrNameLst>
                                      </p:cBhvr>
                                      <p:tavLst>
                                        <p:tav tm="0">
                                          <p:val>
                                            <p:strVal val="#ppt_x"/>
                                          </p:val>
                                        </p:tav>
                                        <p:tav tm="100000">
                                          <p:val>
                                            <p:strVal val="#ppt_x"/>
                                          </p:val>
                                        </p:tav>
                                      </p:tavLst>
                                    </p:anim>
                                    <p:anim calcmode="lin" valueType="num">
                                      <p:cBhvr additive="base">
                                        <p:cTn id="14" dur="500" fill="hold"/>
                                        <p:tgtEl>
                                          <p:spTgt spid="1946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581" y="6927"/>
            <a:ext cx="8458200" cy="1143000"/>
          </a:xfrm>
        </p:spPr>
        <p:txBody>
          <a:bodyPr/>
          <a:lstStyle/>
          <a:p>
            <a:r>
              <a:rPr lang="en-US" dirty="0"/>
              <a:t>You Do Not Want To Go To Hell.</a:t>
            </a: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8200" y="1251492"/>
            <a:ext cx="7467600" cy="55926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917734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3810000"/>
            <a:ext cx="9130145" cy="304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kern="0" dirty="0"/>
              <a:t>For God so loved the world, that he gave his only begotten Son, that whosoever believeth in him should not perish, but have everlasting life.</a:t>
            </a:r>
          </a:p>
        </p:txBody>
      </p:sp>
      <p:sp>
        <p:nvSpPr>
          <p:cNvPr id="5" name="Title 1"/>
          <p:cNvSpPr txBox="1">
            <a:spLocks/>
          </p:cNvSpPr>
          <p:nvPr/>
        </p:nvSpPr>
        <p:spPr bwMode="auto">
          <a:xfrm>
            <a:off x="62346" y="0"/>
            <a:ext cx="4343977" cy="312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kern="0" dirty="0"/>
              <a:t>God Wants You To Go To Heaven.</a:t>
            </a: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06323" y="0"/>
            <a:ext cx="4730750" cy="3541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2916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9"/>
          <p:cNvSpPr txBox="1">
            <a:spLocks noChangeArrowheads="1"/>
          </p:cNvSpPr>
          <p:nvPr/>
        </p:nvSpPr>
        <p:spPr bwMode="auto">
          <a:xfrm>
            <a:off x="6172200" y="17318"/>
            <a:ext cx="2971800" cy="51608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2800" b="1" dirty="0">
                <a:latin typeface="Calibri" pitchFamily="34" charset="0"/>
                <a:cs typeface="Arial" pitchFamily="34" charset="0"/>
              </a:rPr>
              <a:t>Holy God, Heaven</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4" name="Text Box 3"/>
          <p:cNvSpPr txBox="1">
            <a:spLocks noChangeArrowheads="1"/>
          </p:cNvSpPr>
          <p:nvPr/>
        </p:nvSpPr>
        <p:spPr bwMode="auto">
          <a:xfrm>
            <a:off x="2886" y="3657600"/>
            <a:ext cx="1130300" cy="3194049"/>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n-US" sz="1600" b="1" dirty="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lang="en-US" sz="1600" b="1" dirty="0">
                <a:latin typeface="Calibri" pitchFamily="34" charset="0"/>
                <a:cs typeface="Arial" pitchFamily="34" charset="0"/>
              </a:rPr>
              <a:t> </a:t>
            </a:r>
            <a:r>
              <a:rPr kumimoji="0" lang="en-US" sz="2800" b="1" i="0" u="none" strike="noStrike" cap="none" normalizeH="0" baseline="0" dirty="0">
                <a:ln>
                  <a:noFill/>
                </a:ln>
                <a:solidFill>
                  <a:schemeClr val="tx1"/>
                </a:solidFill>
                <a:effectLst/>
                <a:latin typeface="Calibri" pitchFamily="34" charset="0"/>
                <a:cs typeface="Arial" pitchFamily="34" charset="0"/>
              </a:rPr>
              <a:t>Earth</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pic>
        <p:nvPicPr>
          <p:cNvPr id="1028"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72201" y="510246"/>
            <a:ext cx="2971800" cy="22329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43000" y="4643887"/>
            <a:ext cx="8001000" cy="2214113"/>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itle 1"/>
          <p:cNvSpPr txBox="1">
            <a:spLocks/>
          </p:cNvSpPr>
          <p:nvPr/>
        </p:nvSpPr>
        <p:spPr>
          <a:xfrm>
            <a:off x="1447800" y="228600"/>
            <a:ext cx="3617252" cy="2163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t>Religions are </a:t>
            </a:r>
            <a:r>
              <a:rPr lang="en-US" sz="4000" u="sng" dirty="0"/>
              <a:t>not</a:t>
            </a:r>
            <a:r>
              <a:rPr lang="en-US" sz="4000" dirty="0"/>
              <a:t> your bridge to heaven.</a:t>
            </a:r>
          </a:p>
        </p:txBody>
      </p:sp>
      <p:pic>
        <p:nvPicPr>
          <p:cNvPr id="3" name="Picture 2"/>
          <p:cNvPicPr>
            <a:picLocks noChangeAspect="1"/>
          </p:cNvPicPr>
          <p:nvPr/>
        </p:nvPicPr>
        <p:blipFill>
          <a:blip r:embed="rId4" cstate="print"/>
          <a:stretch>
            <a:fillRect/>
          </a:stretch>
        </p:blipFill>
        <p:spPr>
          <a:xfrm>
            <a:off x="6630114" y="4643886"/>
            <a:ext cx="2513886" cy="1680713"/>
          </a:xfrm>
          <a:prstGeom prst="rect">
            <a:avLst/>
          </a:prstGeom>
        </p:spPr>
      </p:pic>
    </p:spTree>
    <p:extLst>
      <p:ext uri="{BB962C8B-B14F-4D97-AF65-F5344CB8AC3E}">
        <p14:creationId xmlns="" xmlns:p14="http://schemas.microsoft.com/office/powerpoint/2010/main" val="261459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9"/>
          <p:cNvSpPr txBox="1">
            <a:spLocks noChangeArrowheads="1"/>
          </p:cNvSpPr>
          <p:nvPr/>
        </p:nvSpPr>
        <p:spPr bwMode="auto">
          <a:xfrm>
            <a:off x="6172200" y="17318"/>
            <a:ext cx="2971800" cy="51608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2800" b="1" dirty="0">
                <a:latin typeface="Calibri" pitchFamily="34" charset="0"/>
                <a:cs typeface="Arial" pitchFamily="34" charset="0"/>
              </a:rPr>
              <a:t>Holy God, Heaven</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4" name="Text Box 3"/>
          <p:cNvSpPr txBox="1">
            <a:spLocks noChangeArrowheads="1"/>
          </p:cNvSpPr>
          <p:nvPr/>
        </p:nvSpPr>
        <p:spPr bwMode="auto">
          <a:xfrm>
            <a:off x="2886" y="3657600"/>
            <a:ext cx="1130300" cy="3194049"/>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n-US" sz="1600" b="1" dirty="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lang="en-US" sz="1600" b="1" dirty="0">
                <a:latin typeface="Calibri" pitchFamily="34" charset="0"/>
                <a:cs typeface="Arial" pitchFamily="34" charset="0"/>
              </a:rPr>
              <a:t> </a:t>
            </a:r>
            <a:r>
              <a:rPr kumimoji="0" lang="en-US" sz="2800" b="1" i="0" u="none" strike="noStrike" cap="none" normalizeH="0" baseline="0" dirty="0">
                <a:ln>
                  <a:noFill/>
                </a:ln>
                <a:solidFill>
                  <a:schemeClr val="tx1"/>
                </a:solidFill>
                <a:effectLst/>
                <a:latin typeface="Calibri" pitchFamily="34" charset="0"/>
                <a:cs typeface="Arial" pitchFamily="34" charset="0"/>
              </a:rPr>
              <a:t>Earth</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5" name="Text Box 4"/>
          <p:cNvSpPr txBox="1">
            <a:spLocks noChangeArrowheads="1"/>
          </p:cNvSpPr>
          <p:nvPr/>
        </p:nvSpPr>
        <p:spPr bwMode="auto">
          <a:xfrm>
            <a:off x="89628" y="1522843"/>
            <a:ext cx="956816" cy="774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a:ln>
                  <a:noFill/>
                </a:ln>
                <a:solidFill>
                  <a:schemeClr val="tx1"/>
                </a:solidFill>
                <a:effectLst/>
                <a:latin typeface="Calibri" pitchFamily="34" charset="0"/>
                <a:cs typeface="Arial" pitchFamily="34" charset="0"/>
              </a:rPr>
              <a:t>Sinful Man</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pic>
        <p:nvPicPr>
          <p:cNvPr id="1028"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72201" y="510246"/>
            <a:ext cx="2971800" cy="22329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046444" y="2755900"/>
            <a:ext cx="8097555" cy="901700"/>
          </a:xfrm>
          <a:ln w="38100">
            <a:solidFill>
              <a:schemeClr val="tx1"/>
            </a:solidFill>
          </a:ln>
        </p:spPr>
        <p:txBody>
          <a:bodyPr>
            <a:noAutofit/>
          </a:bodyPr>
          <a:lstStyle/>
          <a:p>
            <a:r>
              <a:rPr lang="en-US" sz="3600" dirty="0"/>
              <a:t>Jesus Christ is Your Bridge to Heaven</a:t>
            </a:r>
          </a:p>
        </p:txBody>
      </p:sp>
      <p:pic>
        <p:nvPicPr>
          <p:cNvPr id="1024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43000" y="4643887"/>
            <a:ext cx="8001000" cy="2214113"/>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04787" y="2674793"/>
            <a:ext cx="657225" cy="9620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2370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9"/>
          <p:cNvSpPr txBox="1">
            <a:spLocks noChangeArrowheads="1"/>
          </p:cNvSpPr>
          <p:nvPr/>
        </p:nvSpPr>
        <p:spPr bwMode="auto">
          <a:xfrm>
            <a:off x="6172200" y="17318"/>
            <a:ext cx="2971800" cy="51608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2800" b="1" dirty="0">
                <a:latin typeface="Calibri" pitchFamily="34" charset="0"/>
                <a:cs typeface="Arial" pitchFamily="34" charset="0"/>
              </a:rPr>
              <a:t>Holy God, Heaven</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4" name="Text Box 3"/>
          <p:cNvSpPr txBox="1">
            <a:spLocks noChangeArrowheads="1"/>
          </p:cNvSpPr>
          <p:nvPr/>
        </p:nvSpPr>
        <p:spPr bwMode="auto">
          <a:xfrm>
            <a:off x="2886" y="3657600"/>
            <a:ext cx="1130300" cy="3194049"/>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n-US" sz="1600" b="1" dirty="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lang="en-US" sz="1600" b="1" dirty="0">
                <a:latin typeface="Calibri" pitchFamily="34" charset="0"/>
                <a:cs typeface="Arial" pitchFamily="34" charset="0"/>
              </a:rPr>
              <a:t> </a:t>
            </a:r>
            <a:r>
              <a:rPr kumimoji="0" lang="en-US" sz="2800" b="1" i="0" u="none" strike="noStrike" cap="none" normalizeH="0" baseline="0" dirty="0">
                <a:ln>
                  <a:noFill/>
                </a:ln>
                <a:solidFill>
                  <a:schemeClr val="tx1"/>
                </a:solidFill>
                <a:effectLst/>
                <a:latin typeface="Calibri" pitchFamily="34" charset="0"/>
                <a:cs typeface="Arial" pitchFamily="34" charset="0"/>
              </a:rPr>
              <a:t>Earth</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5" name="Text Box 4"/>
          <p:cNvSpPr txBox="1">
            <a:spLocks noChangeArrowheads="1"/>
          </p:cNvSpPr>
          <p:nvPr/>
        </p:nvSpPr>
        <p:spPr bwMode="auto">
          <a:xfrm>
            <a:off x="2136775" y="990600"/>
            <a:ext cx="1182241" cy="774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a:ln>
                  <a:noFill/>
                </a:ln>
                <a:solidFill>
                  <a:schemeClr val="tx1"/>
                </a:solidFill>
                <a:effectLst/>
                <a:latin typeface="Calibri" pitchFamily="34" charset="0"/>
                <a:cs typeface="Arial" pitchFamily="34" charset="0"/>
              </a:rPr>
              <a:t>Sinful Man</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pic>
        <p:nvPicPr>
          <p:cNvPr id="1028"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72201" y="522946"/>
            <a:ext cx="2971800" cy="22329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872836" y="2755900"/>
            <a:ext cx="8271163" cy="901700"/>
          </a:xfrm>
          <a:ln w="38100">
            <a:solidFill>
              <a:schemeClr val="tx1"/>
            </a:solidFill>
          </a:ln>
        </p:spPr>
        <p:txBody>
          <a:bodyPr>
            <a:noAutofit/>
          </a:bodyPr>
          <a:lstStyle/>
          <a:p>
            <a:r>
              <a:rPr lang="en-US" sz="3600" dirty="0"/>
              <a:t>Jesus Christ is Your Bridge to Heaven</a:t>
            </a:r>
          </a:p>
        </p:txBody>
      </p:sp>
      <p:pic>
        <p:nvPicPr>
          <p:cNvPr id="1024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43000" y="4643887"/>
            <a:ext cx="8001000" cy="2214113"/>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144372" y="1789562"/>
            <a:ext cx="657225" cy="962025"/>
          </a:xfrm>
          <a:prstGeom prst="rect">
            <a:avLst/>
          </a:prstGeom>
          <a:noFill/>
          <a:extLst>
            <a:ext uri="{909E8E84-426E-40DD-AFC4-6F175D3DCCD1}">
              <a14:hiddenFill xmlns=""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16200000">
            <a:off x="2135908" y="1158010"/>
            <a:ext cx="2738584" cy="457200"/>
          </a:xfrm>
          <a:prstGeom prst="rect">
            <a:avLst/>
          </a:prstGeom>
          <a:solidFill>
            <a:srgbClr val="E0A02C"/>
          </a:solidFill>
          <a:ln>
            <a:noFill/>
          </a:ln>
          <a:effectLst/>
        </p:spPr>
      </p:pic>
      <p:pic>
        <p:nvPicPr>
          <p:cNvPr id="6147"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rot="16200000">
            <a:off x="3276600" y="-606425"/>
            <a:ext cx="457200" cy="2736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4480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 calcmode="lin" valueType="num">
                                      <p:cBhvr additive="base">
                                        <p:cTn id="7" dur="1000" fill="hold"/>
                                        <p:tgtEl>
                                          <p:spTgt spid="1032"/>
                                        </p:tgtEl>
                                        <p:attrNameLst>
                                          <p:attrName>ppt_x</p:attrName>
                                        </p:attrNameLst>
                                      </p:cBhvr>
                                      <p:tavLst>
                                        <p:tav tm="0">
                                          <p:val>
                                            <p:strVal val="0-#ppt_w/2"/>
                                          </p:val>
                                        </p:tav>
                                        <p:tav tm="100000">
                                          <p:val>
                                            <p:strVal val="#ppt_x"/>
                                          </p:val>
                                        </p:tav>
                                      </p:tavLst>
                                    </p:anim>
                                    <p:anim calcmode="lin" valueType="num">
                                      <p:cBhvr additive="base">
                                        <p:cTn id="8" dur="1000" fill="hold"/>
                                        <p:tgtEl>
                                          <p:spTgt spid="10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9"/>
          <p:cNvSpPr txBox="1">
            <a:spLocks noChangeArrowheads="1"/>
          </p:cNvSpPr>
          <p:nvPr/>
        </p:nvSpPr>
        <p:spPr bwMode="auto">
          <a:xfrm>
            <a:off x="6172200" y="17318"/>
            <a:ext cx="2971800" cy="51608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2800" b="1" dirty="0">
                <a:latin typeface="Calibri" pitchFamily="34" charset="0"/>
                <a:cs typeface="Arial" pitchFamily="34" charset="0"/>
              </a:rPr>
              <a:t>Holy God, Heaven</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4" name="Text Box 3"/>
          <p:cNvSpPr txBox="1">
            <a:spLocks noChangeArrowheads="1"/>
          </p:cNvSpPr>
          <p:nvPr/>
        </p:nvSpPr>
        <p:spPr bwMode="auto">
          <a:xfrm>
            <a:off x="2886" y="3657600"/>
            <a:ext cx="1130300" cy="3194049"/>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n-US" sz="1600" b="1" dirty="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lang="en-US" sz="1600" b="1" dirty="0">
                <a:latin typeface="Calibri" pitchFamily="34" charset="0"/>
                <a:cs typeface="Arial" pitchFamily="34" charset="0"/>
              </a:rPr>
              <a:t> </a:t>
            </a:r>
            <a:r>
              <a:rPr kumimoji="0" lang="en-US" sz="2800" b="1" i="0" u="none" strike="noStrike" cap="none" normalizeH="0" baseline="0" dirty="0">
                <a:ln>
                  <a:noFill/>
                </a:ln>
                <a:solidFill>
                  <a:schemeClr val="tx1"/>
                </a:solidFill>
                <a:effectLst/>
                <a:latin typeface="Calibri" pitchFamily="34" charset="0"/>
                <a:cs typeface="Arial" pitchFamily="34" charset="0"/>
              </a:rPr>
              <a:t>Earth</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5" name="Text Box 4"/>
          <p:cNvSpPr txBox="1">
            <a:spLocks noChangeArrowheads="1"/>
          </p:cNvSpPr>
          <p:nvPr/>
        </p:nvSpPr>
        <p:spPr bwMode="auto">
          <a:xfrm>
            <a:off x="2136775" y="990600"/>
            <a:ext cx="1182241" cy="774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a:ln>
                  <a:noFill/>
                </a:ln>
                <a:solidFill>
                  <a:schemeClr val="tx1"/>
                </a:solidFill>
                <a:effectLst/>
                <a:latin typeface="Calibri" pitchFamily="34" charset="0"/>
                <a:cs typeface="Arial" pitchFamily="34" charset="0"/>
              </a:rPr>
              <a:t>Sinful Man</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pic>
        <p:nvPicPr>
          <p:cNvPr id="1028"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72201" y="522946"/>
            <a:ext cx="2971800" cy="22329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872836" y="2755900"/>
            <a:ext cx="8271163" cy="901700"/>
          </a:xfrm>
          <a:ln w="38100">
            <a:solidFill>
              <a:schemeClr val="tx1"/>
            </a:solidFill>
          </a:ln>
        </p:spPr>
        <p:txBody>
          <a:bodyPr>
            <a:noAutofit/>
          </a:bodyPr>
          <a:lstStyle/>
          <a:p>
            <a:r>
              <a:rPr lang="en-US" sz="3600" dirty="0"/>
              <a:t>Jesus Christ is Your Bridge to Heaven</a:t>
            </a:r>
          </a:p>
        </p:txBody>
      </p:sp>
      <p:pic>
        <p:nvPicPr>
          <p:cNvPr id="1024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43000" y="4643887"/>
            <a:ext cx="8001000" cy="2214113"/>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5589741">
            <a:off x="2420663" y="1915927"/>
            <a:ext cx="657225" cy="962025"/>
          </a:xfrm>
          <a:prstGeom prst="rect">
            <a:avLst/>
          </a:prstGeom>
          <a:noFill/>
          <a:extLst>
            <a:ext uri="{909E8E84-426E-40DD-AFC4-6F175D3DCCD1}">
              <a14:hiddenFill xmlns=""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16200000">
            <a:off x="2135908" y="1158010"/>
            <a:ext cx="2738584" cy="457200"/>
          </a:xfrm>
          <a:prstGeom prst="rect">
            <a:avLst/>
          </a:prstGeom>
          <a:solidFill>
            <a:srgbClr val="E0A02C"/>
          </a:solidFill>
          <a:ln>
            <a:noFill/>
          </a:ln>
          <a:effectLst/>
        </p:spPr>
      </p:pic>
      <p:pic>
        <p:nvPicPr>
          <p:cNvPr id="6147"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rot="16200000">
            <a:off x="3276600" y="-606425"/>
            <a:ext cx="457200" cy="2736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17544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9"/>
          <p:cNvSpPr txBox="1">
            <a:spLocks noChangeArrowheads="1"/>
          </p:cNvSpPr>
          <p:nvPr/>
        </p:nvSpPr>
        <p:spPr bwMode="auto">
          <a:xfrm>
            <a:off x="4343400" y="0"/>
            <a:ext cx="2971800" cy="51608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2800" b="1" dirty="0">
                <a:latin typeface="Calibri" pitchFamily="34" charset="0"/>
                <a:cs typeface="Arial" pitchFamily="34" charset="0"/>
              </a:rPr>
              <a:t>Holy God, Heaven</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4" name="Text Box 3"/>
          <p:cNvSpPr txBox="1">
            <a:spLocks noChangeArrowheads="1"/>
          </p:cNvSpPr>
          <p:nvPr/>
        </p:nvSpPr>
        <p:spPr bwMode="auto">
          <a:xfrm>
            <a:off x="2886" y="3888308"/>
            <a:ext cx="1130300" cy="2963341"/>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n-US" sz="1600" b="1" dirty="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lang="en-US" sz="1600" b="1" dirty="0">
                <a:latin typeface="Calibri" pitchFamily="34" charset="0"/>
                <a:cs typeface="Arial" pitchFamily="34" charset="0"/>
              </a:rPr>
              <a:t> </a:t>
            </a:r>
            <a:r>
              <a:rPr kumimoji="0" lang="en-US" sz="2800" b="1" i="0" u="none" strike="noStrike" cap="none" normalizeH="0" baseline="0" dirty="0">
                <a:ln>
                  <a:noFill/>
                </a:ln>
                <a:solidFill>
                  <a:schemeClr val="tx1"/>
                </a:solidFill>
                <a:effectLst/>
                <a:latin typeface="Calibri" pitchFamily="34" charset="0"/>
                <a:cs typeface="Arial" pitchFamily="34" charset="0"/>
              </a:rPr>
              <a:t>Earth</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pic>
        <p:nvPicPr>
          <p:cNvPr id="1028"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32637" y="0"/>
            <a:ext cx="2011363" cy="1511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828800" y="1784350"/>
            <a:ext cx="7010400" cy="1143000"/>
          </a:xfrm>
        </p:spPr>
        <p:txBody>
          <a:bodyPr>
            <a:normAutofit/>
          </a:bodyPr>
          <a:lstStyle/>
          <a:p>
            <a:r>
              <a:rPr lang="en-US" sz="6000" b="1" dirty="0"/>
              <a:t>Earth Is a Real Place</a:t>
            </a:r>
          </a:p>
        </p:txBody>
      </p:sp>
      <p:sp>
        <p:nvSpPr>
          <p:cNvPr id="3" name="Content Placeholder 2"/>
          <p:cNvSpPr>
            <a:spLocks noGrp="1"/>
          </p:cNvSpPr>
          <p:nvPr>
            <p:ph idx="1"/>
          </p:nvPr>
        </p:nvSpPr>
        <p:spPr>
          <a:xfrm>
            <a:off x="1828800" y="3200400"/>
            <a:ext cx="7315200" cy="3657600"/>
          </a:xfrm>
        </p:spPr>
        <p:txBody>
          <a:bodyPr>
            <a:normAutofit/>
          </a:bodyPr>
          <a:lstStyle/>
          <a:p>
            <a:pPr marL="0" indent="0">
              <a:buNone/>
            </a:pPr>
            <a:r>
              <a:rPr lang="en-US" sz="4800" dirty="0"/>
              <a:t>“He was in the world, and the world was made by him, and the world knew him not.” John 1:10</a:t>
            </a:r>
          </a:p>
        </p:txBody>
      </p:sp>
    </p:spTree>
    <p:extLst>
      <p:ext uri="{BB962C8B-B14F-4D97-AF65-F5344CB8AC3E}">
        <p14:creationId xmlns="" xmlns:p14="http://schemas.microsoft.com/office/powerpoint/2010/main" val="81001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9"/>
          <p:cNvSpPr txBox="1">
            <a:spLocks noChangeArrowheads="1"/>
          </p:cNvSpPr>
          <p:nvPr/>
        </p:nvSpPr>
        <p:spPr bwMode="auto">
          <a:xfrm>
            <a:off x="6172200" y="17318"/>
            <a:ext cx="2971800" cy="51608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2800" b="1" dirty="0">
                <a:latin typeface="Calibri" pitchFamily="34" charset="0"/>
                <a:cs typeface="Arial" pitchFamily="34" charset="0"/>
              </a:rPr>
              <a:t>Holy God, Heaven</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4" name="Text Box 3"/>
          <p:cNvSpPr txBox="1">
            <a:spLocks noChangeArrowheads="1"/>
          </p:cNvSpPr>
          <p:nvPr/>
        </p:nvSpPr>
        <p:spPr bwMode="auto">
          <a:xfrm>
            <a:off x="2886" y="3657600"/>
            <a:ext cx="1130300" cy="3194049"/>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n-US" sz="1600" b="1" dirty="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lang="en-US" sz="1600" b="1" dirty="0">
                <a:latin typeface="Calibri" pitchFamily="34" charset="0"/>
                <a:cs typeface="Arial" pitchFamily="34" charset="0"/>
              </a:rPr>
              <a:t> </a:t>
            </a:r>
            <a:r>
              <a:rPr kumimoji="0" lang="en-US" sz="2800" b="1" i="0" u="none" strike="noStrike" cap="none" normalizeH="0" baseline="0" dirty="0">
                <a:ln>
                  <a:noFill/>
                </a:ln>
                <a:solidFill>
                  <a:schemeClr val="tx1"/>
                </a:solidFill>
                <a:effectLst/>
                <a:latin typeface="Calibri" pitchFamily="34" charset="0"/>
                <a:cs typeface="Arial" pitchFamily="34" charset="0"/>
              </a:rPr>
              <a:t>Earth</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5" name="Text Box 4"/>
          <p:cNvSpPr txBox="1">
            <a:spLocks noChangeArrowheads="1"/>
          </p:cNvSpPr>
          <p:nvPr/>
        </p:nvSpPr>
        <p:spPr bwMode="auto">
          <a:xfrm>
            <a:off x="3733801" y="977900"/>
            <a:ext cx="1266824" cy="774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a:ln>
                  <a:noFill/>
                </a:ln>
                <a:solidFill>
                  <a:schemeClr val="tx1"/>
                </a:solidFill>
                <a:effectLst/>
                <a:latin typeface="Calibri" pitchFamily="34" charset="0"/>
                <a:cs typeface="Arial" pitchFamily="34" charset="0"/>
              </a:rPr>
              <a:t>Forgiven man</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pic>
        <p:nvPicPr>
          <p:cNvPr id="1028"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72201" y="522946"/>
            <a:ext cx="2971800" cy="22329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838200" y="2755900"/>
            <a:ext cx="8305799" cy="901700"/>
          </a:xfrm>
          <a:ln w="38100">
            <a:solidFill>
              <a:schemeClr val="tx1"/>
            </a:solidFill>
          </a:ln>
        </p:spPr>
        <p:txBody>
          <a:bodyPr>
            <a:noAutofit/>
          </a:bodyPr>
          <a:lstStyle/>
          <a:p>
            <a:r>
              <a:rPr lang="en-US" sz="3600" dirty="0"/>
              <a:t>Jesus Christ is Your Bridge to Heaven</a:t>
            </a:r>
          </a:p>
        </p:txBody>
      </p:sp>
      <p:pic>
        <p:nvPicPr>
          <p:cNvPr id="1024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43000" y="4643887"/>
            <a:ext cx="8001000" cy="2214113"/>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62400" y="1781175"/>
            <a:ext cx="657225" cy="962025"/>
          </a:xfrm>
          <a:prstGeom prst="rect">
            <a:avLst/>
          </a:prstGeom>
          <a:noFill/>
          <a:extLst>
            <a:ext uri="{909E8E84-426E-40DD-AFC4-6F175D3DCCD1}">
              <a14:hiddenFill xmlns=""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16200000">
            <a:off x="2135908" y="1158010"/>
            <a:ext cx="2738584" cy="457200"/>
          </a:xfrm>
          <a:prstGeom prst="rect">
            <a:avLst/>
          </a:prstGeom>
          <a:solidFill>
            <a:srgbClr val="E0A02C"/>
          </a:solidFill>
          <a:ln>
            <a:noFill/>
          </a:ln>
          <a:effectLst/>
        </p:spPr>
      </p:pic>
      <p:pic>
        <p:nvPicPr>
          <p:cNvPr id="6147"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rot="16200000">
            <a:off x="3276600" y="-606425"/>
            <a:ext cx="457200" cy="2736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106060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9"/>
          <p:cNvSpPr txBox="1">
            <a:spLocks noChangeArrowheads="1"/>
          </p:cNvSpPr>
          <p:nvPr/>
        </p:nvSpPr>
        <p:spPr bwMode="auto">
          <a:xfrm>
            <a:off x="6172200" y="17318"/>
            <a:ext cx="2971800" cy="51608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2800" b="1" dirty="0">
                <a:latin typeface="Calibri" pitchFamily="34" charset="0"/>
                <a:cs typeface="Arial" pitchFamily="34" charset="0"/>
              </a:rPr>
              <a:t>Holy God, Heaven</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4" name="Text Box 3"/>
          <p:cNvSpPr txBox="1">
            <a:spLocks noChangeArrowheads="1"/>
          </p:cNvSpPr>
          <p:nvPr/>
        </p:nvSpPr>
        <p:spPr bwMode="auto">
          <a:xfrm>
            <a:off x="2886" y="3657600"/>
            <a:ext cx="1130300" cy="3194049"/>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n-US" sz="1600" b="1" dirty="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lang="en-US" sz="1600" b="1" dirty="0">
                <a:latin typeface="Calibri" pitchFamily="34" charset="0"/>
                <a:cs typeface="Arial" pitchFamily="34" charset="0"/>
              </a:rPr>
              <a:t> </a:t>
            </a:r>
            <a:r>
              <a:rPr kumimoji="0" lang="en-US" sz="2800" b="1" i="0" u="none" strike="noStrike" cap="none" normalizeH="0" baseline="0" dirty="0">
                <a:ln>
                  <a:noFill/>
                </a:ln>
                <a:solidFill>
                  <a:schemeClr val="tx1"/>
                </a:solidFill>
                <a:effectLst/>
                <a:latin typeface="Calibri" pitchFamily="34" charset="0"/>
                <a:cs typeface="Arial" pitchFamily="34" charset="0"/>
              </a:rPr>
              <a:t>Earth</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5" name="Text Box 4"/>
          <p:cNvSpPr txBox="1">
            <a:spLocks noChangeArrowheads="1"/>
          </p:cNvSpPr>
          <p:nvPr/>
        </p:nvSpPr>
        <p:spPr bwMode="auto">
          <a:xfrm>
            <a:off x="3745302" y="962891"/>
            <a:ext cx="1319784" cy="774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a:ln>
                  <a:noFill/>
                </a:ln>
                <a:solidFill>
                  <a:schemeClr val="tx1"/>
                </a:solidFill>
                <a:effectLst/>
                <a:latin typeface="Calibri" pitchFamily="34" charset="0"/>
                <a:cs typeface="Arial" pitchFamily="34" charset="0"/>
              </a:rPr>
              <a:t>Forgiven man</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pic>
        <p:nvPicPr>
          <p:cNvPr id="1028"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72201" y="522946"/>
            <a:ext cx="2971800" cy="22329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803564" y="2755900"/>
            <a:ext cx="8340435" cy="901700"/>
          </a:xfrm>
          <a:ln w="38100">
            <a:solidFill>
              <a:schemeClr val="tx1"/>
            </a:solidFill>
          </a:ln>
        </p:spPr>
        <p:txBody>
          <a:bodyPr>
            <a:noAutofit/>
          </a:bodyPr>
          <a:lstStyle/>
          <a:p>
            <a:r>
              <a:rPr lang="en-US" sz="3600" dirty="0"/>
              <a:t>Jesus Christ is Your Bridge to Heaven</a:t>
            </a:r>
          </a:p>
        </p:txBody>
      </p:sp>
      <p:pic>
        <p:nvPicPr>
          <p:cNvPr id="1024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43000" y="4643887"/>
            <a:ext cx="8001000" cy="2214113"/>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867400" y="1793875"/>
            <a:ext cx="657225" cy="962025"/>
          </a:xfrm>
          <a:prstGeom prst="rect">
            <a:avLst/>
          </a:prstGeom>
          <a:noFill/>
          <a:extLst>
            <a:ext uri="{909E8E84-426E-40DD-AFC4-6F175D3DCCD1}">
              <a14:hiddenFill xmlns=""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16200000">
            <a:off x="2135908" y="1158010"/>
            <a:ext cx="2738584" cy="457200"/>
          </a:xfrm>
          <a:prstGeom prst="rect">
            <a:avLst/>
          </a:prstGeom>
          <a:solidFill>
            <a:srgbClr val="E0A02C"/>
          </a:solidFill>
          <a:ln>
            <a:noFill/>
          </a:ln>
          <a:effectLst/>
        </p:spPr>
      </p:pic>
      <p:pic>
        <p:nvPicPr>
          <p:cNvPr id="6147"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rot="16200000">
            <a:off x="3276600" y="-606425"/>
            <a:ext cx="457200" cy="2736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033360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782"/>
            <a:ext cx="8229600" cy="1122218"/>
          </a:xfrm>
        </p:spPr>
        <p:txBody>
          <a:bodyPr/>
          <a:lstStyle/>
          <a:p>
            <a:r>
              <a:rPr lang="en-US" dirty="0"/>
              <a:t>The Gospel = The Good News</a:t>
            </a:r>
          </a:p>
        </p:txBody>
      </p:sp>
      <p:sp>
        <p:nvSpPr>
          <p:cNvPr id="4" name="Content Placeholder 3"/>
          <p:cNvSpPr>
            <a:spLocks noGrp="1"/>
          </p:cNvSpPr>
          <p:nvPr>
            <p:ph idx="1"/>
          </p:nvPr>
        </p:nvSpPr>
        <p:spPr>
          <a:xfrm>
            <a:off x="0" y="1066800"/>
            <a:ext cx="8915400" cy="5791200"/>
          </a:xfrm>
        </p:spPr>
        <p:txBody>
          <a:bodyPr/>
          <a:lstStyle/>
          <a:p>
            <a:pPr marL="0" indent="0">
              <a:buNone/>
            </a:pPr>
            <a:r>
              <a:rPr lang="en-US" dirty="0"/>
              <a:t>	     </a:t>
            </a:r>
          </a:p>
          <a:p>
            <a:pPr marL="0" indent="0">
              <a:buNone/>
            </a:pPr>
            <a:r>
              <a:rPr lang="en-US" dirty="0"/>
              <a:t>       Jesus Christ died for our sin.</a:t>
            </a:r>
          </a:p>
          <a:p>
            <a:pPr marL="0" indent="0">
              <a:buNone/>
            </a:pPr>
            <a:endParaRPr lang="en-US" dirty="0"/>
          </a:p>
          <a:p>
            <a:pPr marL="0" indent="0">
              <a:buNone/>
            </a:pPr>
            <a:r>
              <a:rPr lang="en-US" dirty="0"/>
              <a:t>Jesus</a:t>
            </a:r>
          </a:p>
          <a:p>
            <a:pPr marL="0" indent="0">
              <a:buNone/>
            </a:pPr>
            <a:r>
              <a:rPr lang="en-US" dirty="0"/>
              <a:t>Christ was</a:t>
            </a:r>
          </a:p>
          <a:p>
            <a:pPr marL="0" indent="0">
              <a:buNone/>
            </a:pPr>
            <a:r>
              <a:rPr lang="en-US" dirty="0"/>
              <a:t>Buried.</a:t>
            </a:r>
          </a:p>
          <a:p>
            <a:pPr marL="0" indent="0">
              <a:buNone/>
            </a:pPr>
            <a:endParaRPr lang="en-US" dirty="0"/>
          </a:p>
          <a:p>
            <a:pPr marL="0" indent="0">
              <a:buNone/>
            </a:pPr>
            <a:endParaRPr lang="en-US" dirty="0"/>
          </a:p>
          <a:p>
            <a:pPr marL="0" indent="0">
              <a:buNone/>
            </a:pPr>
            <a:r>
              <a:rPr lang="en-US" dirty="0"/>
              <a:t>Three days later Jesus Christ</a:t>
            </a:r>
          </a:p>
          <a:p>
            <a:pPr marL="0" indent="0">
              <a:buNone/>
            </a:pPr>
            <a:r>
              <a:rPr lang="en-US" dirty="0"/>
              <a:t>rose from the dead.</a:t>
            </a:r>
          </a:p>
        </p:txBody>
      </p:sp>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19800" y="1115291"/>
            <a:ext cx="3075709" cy="20020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22503" y="2700337"/>
            <a:ext cx="3668697" cy="2100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96000" y="3211473"/>
            <a:ext cx="3020291" cy="36465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7891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28"/>
                                        </p:tgtEl>
                                        <p:attrNameLst>
                                          <p:attrName>style.visibility</p:attrName>
                                        </p:attrNameLst>
                                      </p:cBhvr>
                                      <p:to>
                                        <p:strVal val="visible"/>
                                      </p:to>
                                    </p:set>
                                    <p:anim calcmode="lin" valueType="num">
                                      <p:cBhvr additive="base">
                                        <p:cTn id="33" dur="500" fill="hold"/>
                                        <p:tgtEl>
                                          <p:spTgt spid="1028"/>
                                        </p:tgtEl>
                                        <p:attrNameLst>
                                          <p:attrName>ppt_x</p:attrName>
                                        </p:attrNameLst>
                                      </p:cBhvr>
                                      <p:tavLst>
                                        <p:tav tm="0">
                                          <p:val>
                                            <p:strVal val="#ppt_x"/>
                                          </p:val>
                                        </p:tav>
                                        <p:tav tm="100000">
                                          <p:val>
                                            <p:strVal val="#ppt_x"/>
                                          </p:val>
                                        </p:tav>
                                      </p:tavLst>
                                    </p:anim>
                                    <p:anim calcmode="lin" valueType="num">
                                      <p:cBhvr additive="base">
                                        <p:cTn id="3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29"/>
                                        </p:tgtEl>
                                        <p:attrNameLst>
                                          <p:attrName>style.visibility</p:attrName>
                                        </p:attrNameLst>
                                      </p:cBhvr>
                                      <p:to>
                                        <p:strVal val="visible"/>
                                      </p:to>
                                    </p:set>
                                    <p:anim calcmode="lin" valueType="num">
                                      <p:cBhvr additive="base">
                                        <p:cTn id="49" dur="500" fill="hold"/>
                                        <p:tgtEl>
                                          <p:spTgt spid="1029"/>
                                        </p:tgtEl>
                                        <p:attrNameLst>
                                          <p:attrName>ppt_x</p:attrName>
                                        </p:attrNameLst>
                                      </p:cBhvr>
                                      <p:tavLst>
                                        <p:tav tm="0">
                                          <p:val>
                                            <p:strVal val="#ppt_x"/>
                                          </p:val>
                                        </p:tav>
                                        <p:tav tm="100000">
                                          <p:val>
                                            <p:strVal val="#ppt_x"/>
                                          </p:val>
                                        </p:tav>
                                      </p:tavLst>
                                    </p:anim>
                                    <p:anim calcmode="lin" valueType="num">
                                      <p:cBhvr additive="base">
                                        <p:cTn id="50"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Corinthians 15:3, 4</a:t>
            </a:r>
          </a:p>
        </p:txBody>
      </p:sp>
      <p:sp>
        <p:nvSpPr>
          <p:cNvPr id="3" name="Content Placeholder 2"/>
          <p:cNvSpPr>
            <a:spLocks noGrp="1"/>
          </p:cNvSpPr>
          <p:nvPr>
            <p:ph idx="1"/>
          </p:nvPr>
        </p:nvSpPr>
        <p:spPr>
          <a:xfrm>
            <a:off x="457200" y="1828800"/>
            <a:ext cx="8610600" cy="5029200"/>
          </a:xfrm>
        </p:spPr>
        <p:txBody>
          <a:bodyPr/>
          <a:lstStyle/>
          <a:p>
            <a:pPr marL="0" indent="0">
              <a:buNone/>
            </a:pPr>
            <a:r>
              <a:rPr lang="en-US" sz="4000" dirty="0"/>
              <a:t>	“For I delivered unto you first of all that which I also received, how that Christ died for our sins according to the scriptures;”</a:t>
            </a:r>
          </a:p>
          <a:p>
            <a:pPr marL="0" indent="0">
              <a:buNone/>
            </a:pPr>
            <a:r>
              <a:rPr lang="en-US" sz="4000" dirty="0"/>
              <a:t>	“And that he was buried, and that he rose again the third day according to the scriptures:”</a:t>
            </a:r>
          </a:p>
        </p:txBody>
      </p:sp>
    </p:spTree>
    <p:extLst>
      <p:ext uri="{BB962C8B-B14F-4D97-AF65-F5344CB8AC3E}">
        <p14:creationId xmlns="" xmlns:p14="http://schemas.microsoft.com/office/powerpoint/2010/main" val="6349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82624" y="2414155"/>
            <a:ext cx="3861376" cy="2514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0" y="0"/>
            <a:ext cx="8229600" cy="990600"/>
          </a:xfrm>
        </p:spPr>
        <p:txBody>
          <a:bodyPr/>
          <a:lstStyle/>
          <a:p>
            <a:r>
              <a:rPr lang="en-US" dirty="0"/>
              <a:t>The Death of Jesus Christ</a:t>
            </a:r>
          </a:p>
        </p:txBody>
      </p:sp>
      <p:sp>
        <p:nvSpPr>
          <p:cNvPr id="3" name="Content Placeholder 2"/>
          <p:cNvSpPr>
            <a:spLocks noGrp="1"/>
          </p:cNvSpPr>
          <p:nvPr>
            <p:ph idx="1"/>
          </p:nvPr>
        </p:nvSpPr>
        <p:spPr>
          <a:xfrm>
            <a:off x="1" y="1143000"/>
            <a:ext cx="5562599" cy="5715000"/>
          </a:xfrm>
        </p:spPr>
        <p:txBody>
          <a:bodyPr/>
          <a:lstStyle/>
          <a:p>
            <a:pPr marL="0" indent="0">
              <a:buNone/>
            </a:pPr>
            <a:r>
              <a:rPr lang="en-US" dirty="0"/>
              <a:t>	“For Christ also hath once suffered for sins, the just for the unjust, that he might bring us to God, being put to death in the flesh, but quickened by the Spirit:”  	1Peter 3:18</a:t>
            </a:r>
          </a:p>
          <a:p>
            <a:pPr marL="0" indent="0">
              <a:buNone/>
            </a:pPr>
            <a:r>
              <a:rPr lang="en-US" dirty="0"/>
              <a:t> </a:t>
            </a:r>
          </a:p>
          <a:p>
            <a:pPr marL="0" indent="0">
              <a:buNone/>
            </a:pPr>
            <a:r>
              <a:rPr lang="en-US" dirty="0"/>
              <a:t>	“…and without shedding of blood is no remission.”  	Hebrews 9:22b</a:t>
            </a:r>
          </a:p>
        </p:txBody>
      </p:sp>
    </p:spTree>
    <p:extLst>
      <p:ext uri="{BB962C8B-B14F-4D97-AF65-F5344CB8AC3E}">
        <p14:creationId xmlns="" xmlns:p14="http://schemas.microsoft.com/office/powerpoint/2010/main" val="361226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a:t>The Burial of Jesus Christ</a:t>
            </a:r>
          </a:p>
        </p:txBody>
      </p:sp>
      <p:sp>
        <p:nvSpPr>
          <p:cNvPr id="3" name="Content Placeholder 2"/>
          <p:cNvSpPr>
            <a:spLocks noGrp="1"/>
          </p:cNvSpPr>
          <p:nvPr>
            <p:ph idx="1"/>
          </p:nvPr>
        </p:nvSpPr>
        <p:spPr>
          <a:xfrm>
            <a:off x="0" y="2057400"/>
            <a:ext cx="4724400" cy="4572000"/>
          </a:xfrm>
        </p:spPr>
        <p:txBody>
          <a:bodyPr/>
          <a:lstStyle/>
          <a:p>
            <a:pPr marL="0" indent="0">
              <a:buNone/>
            </a:pPr>
            <a:r>
              <a:rPr lang="en-US" dirty="0"/>
              <a:t>	“For as Jonas was three days and three nights in the whale’s belly; so shall the Son of man be three days and three nights in the heart of the earth.”     	Matthew 12:40</a:t>
            </a:r>
          </a:p>
          <a:p>
            <a:pPr marL="0" indent="0">
              <a:buNone/>
            </a:pPr>
            <a:endParaRPr lang="en-US"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18442" y="762000"/>
            <a:ext cx="4525558" cy="2590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486400" y="3863876"/>
            <a:ext cx="3352800" cy="2308324"/>
          </a:xfrm>
          <a:prstGeom prst="rect">
            <a:avLst/>
          </a:prstGeom>
          <a:noFill/>
        </p:spPr>
        <p:txBody>
          <a:bodyPr wrap="square" rtlCol="0">
            <a:spAutoFit/>
          </a:bodyPr>
          <a:lstStyle/>
          <a:p>
            <a:r>
              <a:rPr lang="en-US" sz="3600" dirty="0"/>
              <a:t>Buried 3 days proved Jesus was really dead.</a:t>
            </a:r>
          </a:p>
        </p:txBody>
      </p:sp>
    </p:spTree>
    <p:extLst>
      <p:ext uri="{BB962C8B-B14F-4D97-AF65-F5344CB8AC3E}">
        <p14:creationId xmlns="" xmlns:p14="http://schemas.microsoft.com/office/powerpoint/2010/main" val="74543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10600" cy="990600"/>
          </a:xfrm>
        </p:spPr>
        <p:txBody>
          <a:bodyPr/>
          <a:lstStyle/>
          <a:p>
            <a:r>
              <a:rPr lang="en-US" dirty="0"/>
              <a:t>The Resurrection of Jesus Christ</a:t>
            </a:r>
          </a:p>
        </p:txBody>
      </p:sp>
      <p:sp>
        <p:nvSpPr>
          <p:cNvPr id="3" name="Content Placeholder 2"/>
          <p:cNvSpPr>
            <a:spLocks noGrp="1"/>
          </p:cNvSpPr>
          <p:nvPr>
            <p:ph idx="1"/>
          </p:nvPr>
        </p:nvSpPr>
        <p:spPr>
          <a:xfrm>
            <a:off x="0" y="1905000"/>
            <a:ext cx="5486400" cy="4876800"/>
          </a:xfrm>
        </p:spPr>
        <p:txBody>
          <a:bodyPr/>
          <a:lstStyle/>
          <a:p>
            <a:pPr marL="0" indent="0">
              <a:buNone/>
            </a:pPr>
            <a:r>
              <a:rPr lang="en-US" dirty="0"/>
              <a:t>	“And said unto them, Thus it is written, and thus it </a:t>
            </a:r>
            <a:r>
              <a:rPr lang="en-US" dirty="0" err="1"/>
              <a:t>behoved</a:t>
            </a:r>
            <a:r>
              <a:rPr lang="en-US" dirty="0"/>
              <a:t> Christ to suffer, and to rise from the dead the third day:”</a:t>
            </a:r>
          </a:p>
          <a:p>
            <a:pPr marL="0" indent="0">
              <a:buNone/>
            </a:pPr>
            <a:r>
              <a:rPr lang="en-US" dirty="0"/>
              <a:t>	Luke 24:46</a:t>
            </a: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72200" y="914400"/>
            <a:ext cx="2849320" cy="3429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562600" y="4648200"/>
            <a:ext cx="3458920" cy="2123658"/>
          </a:xfrm>
          <a:prstGeom prst="rect">
            <a:avLst/>
          </a:prstGeom>
          <a:noFill/>
        </p:spPr>
        <p:txBody>
          <a:bodyPr wrap="square" rtlCol="0">
            <a:spAutoFit/>
          </a:bodyPr>
          <a:lstStyle/>
          <a:p>
            <a:pPr algn="ctr"/>
            <a:r>
              <a:rPr lang="en-US" sz="4400" dirty="0"/>
              <a:t>Resurrection proved   Christ is God</a:t>
            </a:r>
          </a:p>
        </p:txBody>
      </p:sp>
    </p:spTree>
    <p:extLst>
      <p:ext uri="{BB962C8B-B14F-4D97-AF65-F5344CB8AC3E}">
        <p14:creationId xmlns="" xmlns:p14="http://schemas.microsoft.com/office/powerpoint/2010/main" val="141505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3276600"/>
            <a:ext cx="9144000" cy="3581400"/>
          </a:xfrm>
        </p:spPr>
        <p:txBody>
          <a:bodyPr/>
          <a:lstStyle/>
          <a:p>
            <a:r>
              <a:rPr lang="en-US" sz="6600" dirty="0"/>
              <a:t>There Are Five Things</a:t>
            </a:r>
            <a:br>
              <a:rPr lang="en-US" sz="6600" dirty="0"/>
            </a:br>
            <a:r>
              <a:rPr lang="en-US" sz="6600" dirty="0"/>
              <a:t>That You Must Realize</a:t>
            </a:r>
            <a:br>
              <a:rPr lang="en-US" sz="6600" dirty="0"/>
            </a:br>
            <a:r>
              <a:rPr lang="en-US" sz="6600" dirty="0"/>
              <a:t>To Go To Heaven</a:t>
            </a: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03450" y="0"/>
            <a:ext cx="4730750" cy="3541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134980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a:t>1.  You must realize that</a:t>
            </a:r>
            <a:br>
              <a:rPr lang="en-US" dirty="0"/>
            </a:br>
            <a:r>
              <a:rPr lang="en-US" dirty="0"/>
              <a:t>You are lost </a:t>
            </a:r>
            <a:r>
              <a:rPr lang="en-US" sz="3600" dirty="0"/>
              <a:t>(Going to hell)</a:t>
            </a:r>
          </a:p>
        </p:txBody>
      </p:sp>
      <p:sp>
        <p:nvSpPr>
          <p:cNvPr id="3" name="Content Placeholder 2"/>
          <p:cNvSpPr>
            <a:spLocks noGrp="1"/>
          </p:cNvSpPr>
          <p:nvPr>
            <p:ph idx="1"/>
          </p:nvPr>
        </p:nvSpPr>
        <p:spPr>
          <a:xfrm>
            <a:off x="1066800" y="1981200"/>
            <a:ext cx="7391400" cy="4724400"/>
          </a:xfrm>
        </p:spPr>
        <p:txBody>
          <a:bodyPr/>
          <a:lstStyle/>
          <a:p>
            <a:pPr marL="0" indent="0">
              <a:buNone/>
            </a:pPr>
            <a:r>
              <a:rPr lang="en-US" sz="4000" dirty="0"/>
              <a:t>“As it is written, There is none righteous, no, not one:”  </a:t>
            </a:r>
          </a:p>
          <a:p>
            <a:pPr marL="0" indent="0">
              <a:buNone/>
            </a:pPr>
            <a:r>
              <a:rPr lang="en-US" sz="4000" dirty="0"/>
              <a:t>	Romans 3:10</a:t>
            </a:r>
          </a:p>
          <a:p>
            <a:pPr marL="0" indent="0">
              <a:buNone/>
            </a:pPr>
            <a:endParaRPr lang="en-US" sz="4000" dirty="0"/>
          </a:p>
          <a:p>
            <a:pPr marL="0" indent="0">
              <a:buNone/>
            </a:pPr>
            <a:r>
              <a:rPr lang="en-US" sz="4000" dirty="0"/>
              <a:t>“For all have sinned, and come short of the glory of God;”</a:t>
            </a:r>
          </a:p>
          <a:p>
            <a:pPr marL="0" indent="0">
              <a:buNone/>
            </a:pPr>
            <a:r>
              <a:rPr lang="en-US" sz="4000" dirty="0"/>
              <a:t>	Romans 3:23</a:t>
            </a:r>
          </a:p>
        </p:txBody>
      </p:sp>
    </p:spTree>
    <p:extLst>
      <p:ext uri="{BB962C8B-B14F-4D97-AF65-F5344CB8AC3E}">
        <p14:creationId xmlns="" xmlns:p14="http://schemas.microsoft.com/office/powerpoint/2010/main" val="231994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dirty="0"/>
              <a:t>2.  You must realize that</a:t>
            </a:r>
            <a:br>
              <a:rPr lang="en-US" dirty="0"/>
            </a:br>
            <a:r>
              <a:rPr lang="en-US" dirty="0"/>
              <a:t>You are under the wrath of God</a:t>
            </a:r>
          </a:p>
        </p:txBody>
      </p:sp>
      <p:sp>
        <p:nvSpPr>
          <p:cNvPr id="3" name="Content Placeholder 2"/>
          <p:cNvSpPr>
            <a:spLocks noGrp="1"/>
          </p:cNvSpPr>
          <p:nvPr>
            <p:ph idx="1"/>
          </p:nvPr>
        </p:nvSpPr>
        <p:spPr>
          <a:xfrm>
            <a:off x="381000" y="1524000"/>
            <a:ext cx="8382000" cy="5334000"/>
          </a:xfrm>
        </p:spPr>
        <p:txBody>
          <a:bodyPr/>
          <a:lstStyle/>
          <a:p>
            <a:pPr marL="0" indent="0">
              <a:buNone/>
            </a:pPr>
            <a:r>
              <a:rPr lang="en-US" dirty="0"/>
              <a:t>“For the wages of sin is death;”  		Romans 6:23a</a:t>
            </a:r>
          </a:p>
          <a:p>
            <a:pPr marL="0" indent="0">
              <a:buNone/>
            </a:pPr>
            <a:r>
              <a:rPr lang="en-US" dirty="0"/>
              <a:t>	</a:t>
            </a:r>
          </a:p>
          <a:p>
            <a:pPr marL="0" indent="0">
              <a:buNone/>
            </a:pPr>
            <a:r>
              <a:rPr lang="en-US" dirty="0"/>
              <a:t>	“And the sea gave up the dead which were in it; and death and hell delivered up the dead which were in them: and they were </a:t>
            </a:r>
            <a:r>
              <a:rPr lang="en-US" dirty="0">
                <a:solidFill>
                  <a:srgbClr val="FF0000"/>
                </a:solidFill>
              </a:rPr>
              <a:t>judged every man according to their works.</a:t>
            </a:r>
            <a:r>
              <a:rPr lang="en-US" dirty="0"/>
              <a:t>”</a:t>
            </a:r>
          </a:p>
          <a:p>
            <a:pPr marL="0" indent="0">
              <a:buNone/>
            </a:pPr>
            <a:r>
              <a:rPr lang="en-US" dirty="0"/>
              <a:t>	“And death and hell were cast into the </a:t>
            </a:r>
            <a:r>
              <a:rPr lang="en-US" dirty="0">
                <a:solidFill>
                  <a:srgbClr val="FF0000"/>
                </a:solidFill>
              </a:rPr>
              <a:t>lake of fire. </a:t>
            </a:r>
            <a:r>
              <a:rPr lang="en-US" dirty="0"/>
              <a:t>This is the second death.”</a:t>
            </a:r>
          </a:p>
          <a:p>
            <a:pPr marL="0" indent="0">
              <a:buNone/>
            </a:pPr>
            <a:r>
              <a:rPr lang="en-US" dirty="0"/>
              <a:t>	Rev 20: 13, 14</a:t>
            </a:r>
          </a:p>
        </p:txBody>
      </p:sp>
    </p:spTree>
    <p:extLst>
      <p:ext uri="{BB962C8B-B14F-4D97-AF65-F5344CB8AC3E}">
        <p14:creationId xmlns="" xmlns:p14="http://schemas.microsoft.com/office/powerpoint/2010/main" val="215239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9"/>
          <p:cNvSpPr txBox="1">
            <a:spLocks noChangeArrowheads="1"/>
          </p:cNvSpPr>
          <p:nvPr/>
        </p:nvSpPr>
        <p:spPr bwMode="auto">
          <a:xfrm>
            <a:off x="4343400" y="0"/>
            <a:ext cx="2971800" cy="51608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2800" b="1" dirty="0">
                <a:latin typeface="Calibri" pitchFamily="34" charset="0"/>
                <a:cs typeface="Arial" pitchFamily="34" charset="0"/>
              </a:rPr>
              <a:t>Holy God, Heaven</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4" name="Text Box 3"/>
          <p:cNvSpPr txBox="1">
            <a:spLocks noChangeArrowheads="1"/>
          </p:cNvSpPr>
          <p:nvPr/>
        </p:nvSpPr>
        <p:spPr bwMode="auto">
          <a:xfrm>
            <a:off x="2886" y="3888308"/>
            <a:ext cx="1130300" cy="2963341"/>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n-US" sz="1600" b="1" dirty="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lang="en-US" sz="1600" b="1" dirty="0">
                <a:latin typeface="Calibri" pitchFamily="34" charset="0"/>
                <a:cs typeface="Arial" pitchFamily="34" charset="0"/>
              </a:rPr>
              <a:t> </a:t>
            </a:r>
            <a:r>
              <a:rPr kumimoji="0" lang="en-US" sz="2800" b="1" i="0" u="none" strike="noStrike" cap="none" normalizeH="0" baseline="0" dirty="0">
                <a:ln>
                  <a:noFill/>
                </a:ln>
                <a:solidFill>
                  <a:schemeClr val="tx1"/>
                </a:solidFill>
                <a:effectLst/>
                <a:latin typeface="Calibri" pitchFamily="34" charset="0"/>
                <a:cs typeface="Arial" pitchFamily="34" charset="0"/>
              </a:rPr>
              <a:t>Earth</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5" name="Text Box 4"/>
          <p:cNvSpPr txBox="1">
            <a:spLocks noChangeArrowheads="1"/>
          </p:cNvSpPr>
          <p:nvPr/>
        </p:nvSpPr>
        <p:spPr bwMode="auto">
          <a:xfrm>
            <a:off x="76200" y="1968500"/>
            <a:ext cx="956816" cy="774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a:ln>
                  <a:noFill/>
                </a:ln>
                <a:solidFill>
                  <a:schemeClr val="tx1"/>
                </a:solidFill>
                <a:effectLst/>
                <a:latin typeface="Calibri" pitchFamily="34" charset="0"/>
                <a:cs typeface="Arial" pitchFamily="34" charset="0"/>
              </a:rPr>
              <a:t>Sinful Man</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pic>
        <p:nvPicPr>
          <p:cNvPr id="1032" name="Picture 8"/>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4608" y="2919356"/>
            <a:ext cx="657225" cy="962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32637" y="0"/>
            <a:ext cx="2011363" cy="1511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5" name="Title 1"/>
          <p:cNvSpPr txBox="1">
            <a:spLocks/>
          </p:cNvSpPr>
          <p:nvPr/>
        </p:nvSpPr>
        <p:spPr>
          <a:xfrm>
            <a:off x="1455167" y="820306"/>
            <a:ext cx="5402833" cy="20752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a:t>God can not allow sin in Heaven </a:t>
            </a:r>
          </a:p>
        </p:txBody>
      </p:sp>
      <p:sp>
        <p:nvSpPr>
          <p:cNvPr id="3" name="Content Placeholder 2"/>
          <p:cNvSpPr>
            <a:spLocks noGrp="1"/>
          </p:cNvSpPr>
          <p:nvPr>
            <p:ph idx="1"/>
          </p:nvPr>
        </p:nvSpPr>
        <p:spPr>
          <a:xfrm>
            <a:off x="2362200" y="3200400"/>
            <a:ext cx="6781800" cy="3429000"/>
          </a:xfrm>
        </p:spPr>
        <p:txBody>
          <a:bodyPr>
            <a:normAutofit/>
          </a:bodyPr>
          <a:lstStyle/>
          <a:p>
            <a:pPr marL="0" indent="0">
              <a:buNone/>
            </a:pPr>
            <a:r>
              <a:rPr lang="en-US" sz="4000" dirty="0"/>
              <a:t>“For all have sinned and come short of the glory of God.”  	Romans 3:23</a:t>
            </a:r>
          </a:p>
          <a:p>
            <a:pPr marL="0" indent="0">
              <a:buNone/>
            </a:pPr>
            <a:r>
              <a:rPr lang="en-US" sz="4000" dirty="0"/>
              <a:t>So, sin prevents you from entering heaven when you die.</a:t>
            </a:r>
          </a:p>
        </p:txBody>
      </p:sp>
    </p:spTree>
    <p:extLst>
      <p:ext uri="{BB962C8B-B14F-4D97-AF65-F5344CB8AC3E}">
        <p14:creationId xmlns="" xmlns:p14="http://schemas.microsoft.com/office/powerpoint/2010/main" val="200592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a:t>3.  You must realize that</a:t>
            </a:r>
            <a:br>
              <a:rPr lang="en-US" dirty="0"/>
            </a:br>
            <a:r>
              <a:rPr lang="en-US" dirty="0"/>
              <a:t>You cannot save yourself</a:t>
            </a:r>
          </a:p>
        </p:txBody>
      </p:sp>
      <p:sp>
        <p:nvSpPr>
          <p:cNvPr id="3" name="Content Placeholder 2"/>
          <p:cNvSpPr>
            <a:spLocks noGrp="1"/>
          </p:cNvSpPr>
          <p:nvPr>
            <p:ph idx="1"/>
          </p:nvPr>
        </p:nvSpPr>
        <p:spPr>
          <a:xfrm>
            <a:off x="76200" y="1600200"/>
            <a:ext cx="9067800" cy="5257800"/>
          </a:xfrm>
        </p:spPr>
        <p:txBody>
          <a:bodyPr/>
          <a:lstStyle/>
          <a:p>
            <a:pPr marL="0" indent="0">
              <a:buNone/>
            </a:pPr>
            <a:r>
              <a:rPr lang="en-US" dirty="0"/>
              <a:t>	“For when we were yet without strength, in due time Christ died for the ungodly.”  		Romans 5:6</a:t>
            </a:r>
          </a:p>
          <a:p>
            <a:pPr marL="0" indent="0">
              <a:buNone/>
            </a:pPr>
            <a:r>
              <a:rPr lang="en-US" dirty="0"/>
              <a:t>	“Knowing that a man is not justified by the works of the law, but by the faith of Jesus Christ, even we have believed in Jesus Christ, that we might be justified by the faith of Christ, and not by the works of the law: for by the works of the law shall no flesh be justified.”   		Galatians 2:16</a:t>
            </a:r>
          </a:p>
        </p:txBody>
      </p:sp>
    </p:spTree>
    <p:extLst>
      <p:ext uri="{BB962C8B-B14F-4D97-AF65-F5344CB8AC3E}">
        <p14:creationId xmlns="" xmlns:p14="http://schemas.microsoft.com/office/powerpoint/2010/main" val="41932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a:t>4.  You must realize that</a:t>
            </a:r>
            <a:br>
              <a:rPr lang="en-US" dirty="0"/>
            </a:br>
            <a:r>
              <a:rPr lang="en-US" dirty="0"/>
              <a:t>Only Jesus can save you</a:t>
            </a:r>
          </a:p>
        </p:txBody>
      </p:sp>
      <p:sp>
        <p:nvSpPr>
          <p:cNvPr id="3" name="Content Placeholder 2"/>
          <p:cNvSpPr>
            <a:spLocks noGrp="1"/>
          </p:cNvSpPr>
          <p:nvPr>
            <p:ph idx="1"/>
          </p:nvPr>
        </p:nvSpPr>
        <p:spPr>
          <a:xfrm>
            <a:off x="457200" y="2057400"/>
            <a:ext cx="8229600" cy="4648200"/>
          </a:xfrm>
        </p:spPr>
        <p:txBody>
          <a:bodyPr/>
          <a:lstStyle/>
          <a:p>
            <a:pPr marL="0" indent="0">
              <a:buNone/>
            </a:pPr>
            <a:r>
              <a:rPr lang="en-US" dirty="0"/>
              <a:t>	“But God </a:t>
            </a:r>
            <a:r>
              <a:rPr lang="en-US" dirty="0" err="1"/>
              <a:t>commendeth</a:t>
            </a:r>
            <a:r>
              <a:rPr lang="en-US" dirty="0"/>
              <a:t> his love toward us, in that, while we were yet sinners, Christ died for us.”						Romans 5:8</a:t>
            </a:r>
          </a:p>
          <a:p>
            <a:pPr marL="0" indent="0">
              <a:buNone/>
            </a:pPr>
            <a:endParaRPr lang="en-US" dirty="0"/>
          </a:p>
          <a:p>
            <a:pPr marL="0" indent="0">
              <a:buNone/>
            </a:pPr>
            <a:r>
              <a:rPr lang="en-US" dirty="0"/>
              <a:t>	“For there is one God, and one mediator between God and men, the man Christ Jesus;”  					1Timothy 2:5</a:t>
            </a:r>
          </a:p>
        </p:txBody>
      </p:sp>
    </p:spTree>
    <p:extLst>
      <p:ext uri="{BB962C8B-B14F-4D97-AF65-F5344CB8AC3E}">
        <p14:creationId xmlns="" xmlns:p14="http://schemas.microsoft.com/office/powerpoint/2010/main" val="375168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a:t>5.  You must realize that</a:t>
            </a:r>
            <a:br>
              <a:rPr lang="en-US" dirty="0"/>
            </a:br>
            <a:r>
              <a:rPr lang="en-US" dirty="0"/>
              <a:t>You are saved by faith in Jesus</a:t>
            </a:r>
          </a:p>
        </p:txBody>
      </p:sp>
      <p:sp>
        <p:nvSpPr>
          <p:cNvPr id="3" name="Content Placeholder 2"/>
          <p:cNvSpPr>
            <a:spLocks noGrp="1"/>
          </p:cNvSpPr>
          <p:nvPr>
            <p:ph idx="1"/>
          </p:nvPr>
        </p:nvSpPr>
        <p:spPr>
          <a:xfrm>
            <a:off x="457200" y="1600200"/>
            <a:ext cx="8686800" cy="5181600"/>
          </a:xfrm>
        </p:spPr>
        <p:txBody>
          <a:bodyPr/>
          <a:lstStyle/>
          <a:p>
            <a:pPr marL="0" indent="0">
              <a:buNone/>
            </a:pPr>
            <a:r>
              <a:rPr lang="en-US" dirty="0"/>
              <a:t>	“That if thou shalt confess with thy mouth the Lord Jesus, and shalt believe in </a:t>
            </a:r>
            <a:r>
              <a:rPr lang="en-US" dirty="0" err="1"/>
              <a:t>thine</a:t>
            </a:r>
            <a:r>
              <a:rPr lang="en-US" dirty="0"/>
              <a:t> heart that God hath raised him from the dead, thou shalt be saved.”</a:t>
            </a:r>
          </a:p>
          <a:p>
            <a:pPr marL="0" indent="0">
              <a:buNone/>
            </a:pPr>
            <a:r>
              <a:rPr lang="en-US" dirty="0"/>
              <a:t>	“For with the heart man believeth unto righteousness; and with the mouth confession is made unto salvation.”</a:t>
            </a:r>
          </a:p>
          <a:p>
            <a:pPr marL="0" indent="0">
              <a:buNone/>
            </a:pPr>
            <a:r>
              <a:rPr lang="en-US" dirty="0"/>
              <a:t>	“For whosoever shall call upon the name of the Lord shall be saved.”				Romans 10:9, 10, 13</a:t>
            </a:r>
          </a:p>
        </p:txBody>
      </p:sp>
    </p:spTree>
    <p:extLst>
      <p:ext uri="{BB962C8B-B14F-4D97-AF65-F5344CB8AC3E}">
        <p14:creationId xmlns="" xmlns:p14="http://schemas.microsoft.com/office/powerpoint/2010/main" val="394373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36" y="27709"/>
            <a:ext cx="9109364" cy="1187659"/>
          </a:xfrm>
        </p:spPr>
        <p:txBody>
          <a:bodyPr/>
          <a:lstStyle/>
          <a:p>
            <a:pPr marL="0" indent="0" algn="ctr">
              <a:buNone/>
            </a:pPr>
            <a:r>
              <a:rPr lang="en-US" sz="5400" dirty="0"/>
              <a:t> </a:t>
            </a:r>
            <a:r>
              <a:rPr lang="en-US" sz="5400" dirty="0" smtClean="0"/>
              <a:t>You </a:t>
            </a:r>
            <a:r>
              <a:rPr lang="en-US" sz="5400" dirty="0"/>
              <a:t>Can Be Saved Today </a:t>
            </a:r>
          </a:p>
          <a:p>
            <a:pPr marL="0" indent="0" algn="ctr">
              <a:buNone/>
            </a:pPr>
            <a:endParaRPr lang="en-US" sz="5400" dirty="0"/>
          </a:p>
          <a:p>
            <a:pPr marL="0" indent="0" algn="ctr">
              <a:buNone/>
            </a:pPr>
            <a:r>
              <a:rPr lang="en-US" sz="5400" dirty="0"/>
              <a:t> </a:t>
            </a:r>
          </a:p>
        </p:txBody>
      </p:sp>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 y="1066800"/>
            <a:ext cx="8534400" cy="42987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27709" y="5365541"/>
            <a:ext cx="9144000" cy="1492459"/>
          </a:xfrm>
        </p:spPr>
        <p:txBody>
          <a:bodyPr/>
          <a:lstStyle/>
          <a:p>
            <a:r>
              <a:rPr lang="en-US" sz="4000" dirty="0"/>
              <a:t>Turn from your unbelief </a:t>
            </a:r>
            <a:r>
              <a:rPr lang="en-US" sz="4000" u="sng" dirty="0"/>
              <a:t>now</a:t>
            </a:r>
            <a:r>
              <a:rPr lang="en-US" sz="4000" dirty="0"/>
              <a:t> and trust Christ as you Lord and </a:t>
            </a:r>
            <a:r>
              <a:rPr lang="en-US" sz="4000" dirty="0" err="1"/>
              <a:t>Saviour</a:t>
            </a:r>
            <a:r>
              <a:rPr lang="en-US" sz="4000" dirty="0"/>
              <a:t>.</a:t>
            </a:r>
          </a:p>
        </p:txBody>
      </p:sp>
    </p:spTree>
    <p:extLst>
      <p:ext uri="{BB962C8B-B14F-4D97-AF65-F5344CB8AC3E}">
        <p14:creationId xmlns="" xmlns:p14="http://schemas.microsoft.com/office/powerpoint/2010/main" val="11994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9"/>
          <p:cNvSpPr txBox="1">
            <a:spLocks noChangeArrowheads="1"/>
          </p:cNvSpPr>
          <p:nvPr/>
        </p:nvSpPr>
        <p:spPr bwMode="auto">
          <a:xfrm>
            <a:off x="4343400" y="0"/>
            <a:ext cx="2971800" cy="51608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2800" b="1" dirty="0">
                <a:latin typeface="Calibri" pitchFamily="34" charset="0"/>
                <a:cs typeface="Arial" pitchFamily="34" charset="0"/>
              </a:rPr>
              <a:t>Holy God, Heaven</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4" name="Text Box 3"/>
          <p:cNvSpPr txBox="1">
            <a:spLocks noChangeArrowheads="1"/>
          </p:cNvSpPr>
          <p:nvPr/>
        </p:nvSpPr>
        <p:spPr bwMode="auto">
          <a:xfrm>
            <a:off x="2886" y="3888308"/>
            <a:ext cx="1130300" cy="2963341"/>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n-US" sz="1600" b="1" dirty="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lang="en-US" sz="1600" b="1" dirty="0">
                <a:latin typeface="Calibri" pitchFamily="34" charset="0"/>
                <a:cs typeface="Arial" pitchFamily="34" charset="0"/>
              </a:rPr>
              <a:t> </a:t>
            </a:r>
            <a:r>
              <a:rPr kumimoji="0" lang="en-US" sz="2800" b="1" i="0" u="none" strike="noStrike" cap="none" normalizeH="0" baseline="0" dirty="0">
                <a:ln>
                  <a:noFill/>
                </a:ln>
                <a:solidFill>
                  <a:schemeClr val="tx1"/>
                </a:solidFill>
                <a:effectLst/>
                <a:latin typeface="Calibri" pitchFamily="34" charset="0"/>
                <a:cs typeface="Arial" pitchFamily="34" charset="0"/>
              </a:rPr>
              <a:t>Earth</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5" name="Text Box 4"/>
          <p:cNvSpPr txBox="1">
            <a:spLocks noChangeArrowheads="1"/>
          </p:cNvSpPr>
          <p:nvPr/>
        </p:nvSpPr>
        <p:spPr bwMode="auto">
          <a:xfrm>
            <a:off x="76200" y="1981200"/>
            <a:ext cx="956816" cy="774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a:ln>
                  <a:noFill/>
                </a:ln>
                <a:solidFill>
                  <a:schemeClr val="tx1"/>
                </a:solidFill>
                <a:effectLst/>
                <a:latin typeface="Calibri" pitchFamily="34" charset="0"/>
                <a:cs typeface="Arial" pitchFamily="34" charset="0"/>
              </a:rPr>
              <a:t>Sinful Man</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pic>
        <p:nvPicPr>
          <p:cNvPr id="1032" name="Picture 8"/>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8200" y="2971800"/>
            <a:ext cx="657225" cy="962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32637" y="0"/>
            <a:ext cx="2011363" cy="1511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054927" y="2189147"/>
            <a:ext cx="4641273" cy="2306653"/>
          </a:xfrm>
        </p:spPr>
        <p:txBody>
          <a:bodyPr>
            <a:noAutofit/>
          </a:bodyPr>
          <a:lstStyle/>
          <a:p>
            <a:r>
              <a:rPr lang="en-US" sz="5400" dirty="0"/>
              <a:t>“For the wages of sin is death” Romans 6:23a</a:t>
            </a:r>
          </a:p>
        </p:txBody>
      </p:sp>
      <p:pic>
        <p:nvPicPr>
          <p:cNvPr id="10242"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43000" y="4643887"/>
            <a:ext cx="8001000" cy="221411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1988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
                                          </p:val>
                                        </p:tav>
                                        <p:tav tm="100000">
                                          <p:val>
                                            <p:strVal val="#ppt_x"/>
                                          </p:val>
                                        </p:tav>
                                      </p:tavLst>
                                    </p:anim>
                                    <p:anim calcmode="lin" valueType="num">
                                      <p:cBhvr>
                                        <p:cTn id="9"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9"/>
          <p:cNvSpPr txBox="1">
            <a:spLocks noChangeArrowheads="1"/>
          </p:cNvSpPr>
          <p:nvPr/>
        </p:nvSpPr>
        <p:spPr bwMode="auto">
          <a:xfrm>
            <a:off x="4343400" y="0"/>
            <a:ext cx="2971800" cy="51608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2800" b="1" dirty="0">
                <a:latin typeface="Calibri" pitchFamily="34" charset="0"/>
                <a:cs typeface="Arial" pitchFamily="34" charset="0"/>
              </a:rPr>
              <a:t>Holy God, Heaven</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4" name="Text Box 3"/>
          <p:cNvSpPr txBox="1">
            <a:spLocks noChangeArrowheads="1"/>
          </p:cNvSpPr>
          <p:nvPr/>
        </p:nvSpPr>
        <p:spPr bwMode="auto">
          <a:xfrm>
            <a:off x="2886" y="3888308"/>
            <a:ext cx="1130300" cy="2963341"/>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n-US" sz="1600" b="1" dirty="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lang="en-US" sz="1600" b="1" dirty="0">
                <a:latin typeface="Calibri" pitchFamily="34" charset="0"/>
                <a:cs typeface="Arial" pitchFamily="34" charset="0"/>
              </a:rPr>
              <a:t> </a:t>
            </a:r>
            <a:r>
              <a:rPr kumimoji="0" lang="en-US" sz="2800" b="1" i="0" u="none" strike="noStrike" cap="none" normalizeH="0" baseline="0" dirty="0">
                <a:ln>
                  <a:noFill/>
                </a:ln>
                <a:solidFill>
                  <a:schemeClr val="tx1"/>
                </a:solidFill>
                <a:effectLst/>
                <a:latin typeface="Calibri" pitchFamily="34" charset="0"/>
                <a:cs typeface="Arial" pitchFamily="34" charset="0"/>
              </a:rPr>
              <a:t>Earth</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5" name="Text Box 4"/>
          <p:cNvSpPr txBox="1">
            <a:spLocks noChangeArrowheads="1"/>
          </p:cNvSpPr>
          <p:nvPr/>
        </p:nvSpPr>
        <p:spPr bwMode="auto">
          <a:xfrm>
            <a:off x="76200" y="1981200"/>
            <a:ext cx="956816" cy="774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a:ln>
                  <a:noFill/>
                </a:ln>
                <a:solidFill>
                  <a:schemeClr val="tx1"/>
                </a:solidFill>
                <a:effectLst/>
                <a:latin typeface="Calibri" pitchFamily="34" charset="0"/>
                <a:cs typeface="Arial" pitchFamily="34" charset="0"/>
              </a:rPr>
              <a:t>Sinful Man</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pic>
        <p:nvPicPr>
          <p:cNvPr id="1032" name="Picture 8"/>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19175" y="3000375"/>
            <a:ext cx="657225" cy="96202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3" name="Group 2"/>
          <p:cNvGrpSpPr/>
          <p:nvPr/>
        </p:nvGrpSpPr>
        <p:grpSpPr>
          <a:xfrm>
            <a:off x="1153666" y="4267200"/>
            <a:ext cx="7985319" cy="2585918"/>
            <a:chOff x="1153666" y="3901009"/>
            <a:chExt cx="7985319" cy="2952109"/>
          </a:xfrm>
        </p:grpSpPr>
        <p:pic>
          <p:nvPicPr>
            <p:cNvPr id="1043" name="Picture 1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53666" y="3901009"/>
              <a:ext cx="4713734" cy="2950640"/>
            </a:xfrm>
            <a:prstGeom prst="rect">
              <a:avLst/>
            </a:prstGeom>
            <a:noFill/>
            <a:extLst>
              <a:ext uri="{909E8E84-426E-40DD-AFC4-6F175D3DCCD1}">
                <a14:hiddenFill xmlns="" xmlns:a14="http://schemas.microsoft.com/office/drawing/2010/main">
                  <a:solidFill>
                    <a:srgbClr val="FFFFFF"/>
                  </a:solidFill>
                </a14:hiddenFill>
              </a:ext>
            </a:extLst>
          </p:spPr>
        </p:pic>
        <p:pic>
          <p:nvPicPr>
            <p:cNvPr id="1045" name="Picture 21"/>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26105"/>
            <a:stretch/>
          </p:blipFill>
          <p:spPr bwMode="auto">
            <a:xfrm>
              <a:off x="5562600" y="3901009"/>
              <a:ext cx="3576385" cy="2952109"/>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1028"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132637" y="0"/>
            <a:ext cx="2011363" cy="1511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676400" y="1511300"/>
            <a:ext cx="7467600" cy="2755900"/>
          </a:xfrm>
        </p:spPr>
        <p:txBody>
          <a:bodyPr>
            <a:noAutofit/>
          </a:bodyPr>
          <a:lstStyle/>
          <a:p>
            <a:r>
              <a:rPr lang="en-US" sz="3200" dirty="0"/>
              <a:t>“And death and hell were cast into the lake of fire.  This is the second death.  And whosoever was not found written in the book of life was cast into the lake of fire.”  Revelation 20:14, 15</a:t>
            </a:r>
          </a:p>
        </p:txBody>
      </p:sp>
    </p:spTree>
    <p:extLst>
      <p:ext uri="{BB962C8B-B14F-4D97-AF65-F5344CB8AC3E}">
        <p14:creationId xmlns="" xmlns:p14="http://schemas.microsoft.com/office/powerpoint/2010/main" val="43653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p:cNvSpPr txBox="1">
            <a:spLocks noChangeArrowheads="1"/>
          </p:cNvSpPr>
          <p:nvPr/>
        </p:nvSpPr>
        <p:spPr bwMode="auto">
          <a:xfrm>
            <a:off x="4343400" y="0"/>
            <a:ext cx="2971800" cy="51608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2800" b="1" dirty="0">
                <a:latin typeface="Calibri" pitchFamily="34" charset="0"/>
                <a:cs typeface="Arial" pitchFamily="34" charset="0"/>
              </a:rPr>
              <a:t>Holy God, Heaven</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4" name="Text Box 3"/>
          <p:cNvSpPr txBox="1">
            <a:spLocks noChangeArrowheads="1"/>
          </p:cNvSpPr>
          <p:nvPr/>
        </p:nvSpPr>
        <p:spPr bwMode="auto">
          <a:xfrm>
            <a:off x="2886" y="3888308"/>
            <a:ext cx="1130300" cy="2963341"/>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n-US" sz="1600" b="1" dirty="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lang="en-US" sz="1600" b="1" dirty="0">
                <a:latin typeface="Calibri" pitchFamily="34" charset="0"/>
                <a:cs typeface="Arial" pitchFamily="34" charset="0"/>
              </a:rPr>
              <a:t> </a:t>
            </a:r>
            <a:r>
              <a:rPr kumimoji="0" lang="en-US" sz="2800" b="1" i="0" u="none" strike="noStrike" cap="none" normalizeH="0" baseline="0" dirty="0">
                <a:ln>
                  <a:noFill/>
                </a:ln>
                <a:solidFill>
                  <a:schemeClr val="tx1"/>
                </a:solidFill>
                <a:effectLst/>
                <a:latin typeface="Calibri" pitchFamily="34" charset="0"/>
                <a:cs typeface="Arial" pitchFamily="34" charset="0"/>
              </a:rPr>
              <a:t>Earth</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5" name="Text Box 4"/>
          <p:cNvSpPr txBox="1">
            <a:spLocks noChangeArrowheads="1"/>
          </p:cNvSpPr>
          <p:nvPr/>
        </p:nvSpPr>
        <p:spPr bwMode="auto">
          <a:xfrm>
            <a:off x="76200" y="1768475"/>
            <a:ext cx="956816" cy="774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a:ln>
                  <a:noFill/>
                </a:ln>
                <a:solidFill>
                  <a:schemeClr val="tx1"/>
                </a:solidFill>
                <a:effectLst/>
                <a:latin typeface="Calibri" pitchFamily="34" charset="0"/>
                <a:cs typeface="Arial" pitchFamily="34" charset="0"/>
              </a:rPr>
              <a:t>Sinful Man</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pic>
        <p:nvPicPr>
          <p:cNvPr id="1032" name="Picture 8"/>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02271" y="2924175"/>
            <a:ext cx="657225" cy="962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3" name="Picture 1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53666" y="3901009"/>
            <a:ext cx="4561334" cy="2950640"/>
          </a:xfrm>
          <a:prstGeom prst="rect">
            <a:avLst/>
          </a:prstGeom>
          <a:noFill/>
          <a:extLst>
            <a:ext uri="{909E8E84-426E-40DD-AFC4-6F175D3DCCD1}">
              <a14:hiddenFill xmlns="" xmlns:a14="http://schemas.microsoft.com/office/drawing/2010/main">
                <a:solidFill>
                  <a:srgbClr val="FFFFFF"/>
                </a:solidFill>
              </a14:hiddenFill>
            </a:ext>
          </a:extLst>
        </p:spPr>
      </p:pic>
      <p:pic>
        <p:nvPicPr>
          <p:cNvPr id="1045" name="Picture 21"/>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26105"/>
          <a:stretch/>
        </p:blipFill>
        <p:spPr bwMode="auto">
          <a:xfrm>
            <a:off x="5562600" y="3901009"/>
            <a:ext cx="3576385" cy="2952109"/>
          </a:xfrm>
          <a:prstGeom prst="rect">
            <a:avLst/>
          </a:prstGeom>
          <a:noFill/>
          <a:extLst>
            <a:ext uri="{909E8E84-426E-40DD-AFC4-6F175D3DCCD1}">
              <a14:hiddenFill xmlns=""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130046" y="1"/>
            <a:ext cx="2013954" cy="15088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676400" y="1508856"/>
            <a:ext cx="6304119" cy="2377344"/>
          </a:xfrm>
        </p:spPr>
        <p:txBody>
          <a:bodyPr>
            <a:normAutofit fontScale="90000"/>
          </a:bodyPr>
          <a:lstStyle/>
          <a:p>
            <a:r>
              <a:rPr lang="en-US" dirty="0"/>
              <a:t>Religions of the world teach we must do something</a:t>
            </a:r>
            <a:br>
              <a:rPr lang="en-US" dirty="0"/>
            </a:br>
            <a:r>
              <a:rPr lang="en-US" dirty="0"/>
              <a:t>to build a bridge from</a:t>
            </a:r>
            <a:br>
              <a:rPr lang="en-US" dirty="0"/>
            </a:br>
            <a:r>
              <a:rPr lang="en-US" dirty="0"/>
              <a:t>earth to heaven.</a:t>
            </a:r>
          </a:p>
        </p:txBody>
      </p:sp>
    </p:spTree>
    <p:extLst>
      <p:ext uri="{BB962C8B-B14F-4D97-AF65-F5344CB8AC3E}">
        <p14:creationId xmlns="" xmlns:p14="http://schemas.microsoft.com/office/powerpoint/2010/main" val="103035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p:cNvSpPr txBox="1">
            <a:spLocks noChangeArrowheads="1"/>
          </p:cNvSpPr>
          <p:nvPr/>
        </p:nvSpPr>
        <p:spPr bwMode="auto">
          <a:xfrm>
            <a:off x="4343400" y="0"/>
            <a:ext cx="2971800" cy="51608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2800" b="1" dirty="0">
                <a:latin typeface="Calibri" pitchFamily="34" charset="0"/>
                <a:cs typeface="Arial" pitchFamily="34" charset="0"/>
              </a:rPr>
              <a:t>Holy God, Heaven</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4" name="Text Box 3"/>
          <p:cNvSpPr txBox="1">
            <a:spLocks noChangeArrowheads="1"/>
          </p:cNvSpPr>
          <p:nvPr/>
        </p:nvSpPr>
        <p:spPr bwMode="auto">
          <a:xfrm>
            <a:off x="2886" y="3888308"/>
            <a:ext cx="1130300" cy="2963341"/>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n-US" sz="1600" b="1" dirty="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lang="en-US" sz="1600" b="1" dirty="0">
                <a:latin typeface="Calibri" pitchFamily="34" charset="0"/>
                <a:cs typeface="Arial" pitchFamily="34" charset="0"/>
              </a:rPr>
              <a:t> </a:t>
            </a:r>
            <a:r>
              <a:rPr kumimoji="0" lang="en-US" sz="2800" b="1" i="0" u="none" strike="noStrike" cap="none" normalizeH="0" baseline="0" dirty="0">
                <a:ln>
                  <a:noFill/>
                </a:ln>
                <a:solidFill>
                  <a:schemeClr val="tx1"/>
                </a:solidFill>
                <a:effectLst/>
                <a:latin typeface="Calibri" pitchFamily="34" charset="0"/>
                <a:cs typeface="Arial" pitchFamily="34" charset="0"/>
              </a:rPr>
              <a:t>Earth</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5" name="Text Box 4"/>
          <p:cNvSpPr txBox="1">
            <a:spLocks noChangeArrowheads="1"/>
          </p:cNvSpPr>
          <p:nvPr/>
        </p:nvSpPr>
        <p:spPr bwMode="auto">
          <a:xfrm>
            <a:off x="76200" y="1768475"/>
            <a:ext cx="956816" cy="774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a:ln>
                  <a:noFill/>
                </a:ln>
                <a:solidFill>
                  <a:schemeClr val="tx1"/>
                </a:solidFill>
                <a:effectLst/>
                <a:latin typeface="Calibri" pitchFamily="34" charset="0"/>
                <a:cs typeface="Arial" pitchFamily="34" charset="0"/>
              </a:rPr>
              <a:t>Sinful Man</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pic>
        <p:nvPicPr>
          <p:cNvPr id="1032" name="Picture 8"/>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95375" y="2543175"/>
            <a:ext cx="657225" cy="962025"/>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 Box 10"/>
          <p:cNvSpPr txBox="1">
            <a:spLocks noChangeArrowheads="1"/>
          </p:cNvSpPr>
          <p:nvPr/>
        </p:nvSpPr>
        <p:spPr bwMode="auto">
          <a:xfrm>
            <a:off x="127000" y="3505200"/>
            <a:ext cx="1549400" cy="342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rgbClr val="FF0000"/>
                </a:solidFill>
                <a:effectLst/>
                <a:latin typeface="Calibri" pitchFamily="34" charset="0"/>
                <a:cs typeface="Arial" pitchFamily="34" charset="0"/>
              </a:rPr>
              <a:t>Be Baptized</a:t>
            </a:r>
            <a:endParaRPr kumimoji="0" lang="en-US" sz="1800" b="0" i="0" u="none" strike="noStrike" cap="none" normalizeH="0" baseline="0" dirty="0">
              <a:ln>
                <a:noFill/>
              </a:ln>
              <a:solidFill>
                <a:srgbClr val="FF0000"/>
              </a:solidFill>
              <a:effectLst/>
              <a:latin typeface="Arial" pitchFamily="34" charset="0"/>
              <a:cs typeface="Arial" pitchFamily="34" charset="0"/>
            </a:endParaRPr>
          </a:p>
        </p:txBody>
      </p:sp>
      <p:pic>
        <p:nvPicPr>
          <p:cNvPr id="1043" name="Picture 1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53666" y="3901009"/>
            <a:ext cx="4561334" cy="2950640"/>
          </a:xfrm>
          <a:prstGeom prst="rect">
            <a:avLst/>
          </a:prstGeom>
          <a:noFill/>
          <a:extLst>
            <a:ext uri="{909E8E84-426E-40DD-AFC4-6F175D3DCCD1}">
              <a14:hiddenFill xmlns="" xmlns:a14="http://schemas.microsoft.com/office/drawing/2010/main">
                <a:solidFill>
                  <a:srgbClr val="FFFFFF"/>
                </a:solidFill>
              </a14:hiddenFill>
            </a:ext>
          </a:extLst>
        </p:spPr>
      </p:pic>
      <p:pic>
        <p:nvPicPr>
          <p:cNvPr id="1045" name="Picture 21"/>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26105"/>
          <a:stretch/>
        </p:blipFill>
        <p:spPr bwMode="auto">
          <a:xfrm>
            <a:off x="5562600" y="3901009"/>
            <a:ext cx="3576385" cy="2952109"/>
          </a:xfrm>
          <a:prstGeom prst="rect">
            <a:avLst/>
          </a:prstGeom>
          <a:noFill/>
          <a:extLst>
            <a:ext uri="{909E8E84-426E-40DD-AFC4-6F175D3DCCD1}">
              <a14:hiddenFill xmlns=""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130046" y="1"/>
            <a:ext cx="2013954" cy="15088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597766"/>
            <a:ext cx="5867400" cy="1143000"/>
          </a:xfrm>
        </p:spPr>
        <p:txBody>
          <a:bodyPr>
            <a:normAutofit fontScale="90000"/>
          </a:bodyPr>
          <a:lstStyle/>
          <a:p>
            <a:r>
              <a:rPr lang="en-US" dirty="0"/>
              <a:t>Does baptism help you build a bridge to heaven?</a:t>
            </a:r>
          </a:p>
        </p:txBody>
      </p:sp>
      <p:sp>
        <p:nvSpPr>
          <p:cNvPr id="3" name="Content Placeholder 2"/>
          <p:cNvSpPr>
            <a:spLocks noGrp="1"/>
          </p:cNvSpPr>
          <p:nvPr>
            <p:ph idx="1"/>
          </p:nvPr>
        </p:nvSpPr>
        <p:spPr>
          <a:xfrm>
            <a:off x="2743201" y="1828800"/>
            <a:ext cx="6172200" cy="2057401"/>
          </a:xfrm>
        </p:spPr>
        <p:txBody>
          <a:bodyPr>
            <a:normAutofit lnSpcReduction="10000"/>
          </a:bodyPr>
          <a:lstStyle/>
          <a:p>
            <a:pPr marL="0" indent="0">
              <a:buNone/>
            </a:pPr>
            <a:r>
              <a:rPr lang="en-US" sz="3400" dirty="0"/>
              <a:t>“Not by works of </a:t>
            </a:r>
            <a:r>
              <a:rPr lang="en-US" sz="3400" dirty="0" err="1"/>
              <a:t>righeousness</a:t>
            </a:r>
            <a:r>
              <a:rPr lang="en-US" sz="3400" dirty="0"/>
              <a:t> which we have done, but according to his mercy he saved us…” Titus 3:5a</a:t>
            </a:r>
          </a:p>
        </p:txBody>
      </p:sp>
    </p:spTree>
    <p:extLst>
      <p:ext uri="{BB962C8B-B14F-4D97-AF65-F5344CB8AC3E}">
        <p14:creationId xmlns="" xmlns:p14="http://schemas.microsoft.com/office/powerpoint/2010/main" val="237061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anim calcmode="lin" valueType="num">
                                      <p:cBhvr additive="base">
                                        <p:cTn id="15" dur="2000" fill="hold"/>
                                        <p:tgtEl>
                                          <p:spTgt spid="1032"/>
                                        </p:tgtEl>
                                        <p:attrNameLst>
                                          <p:attrName>ppt_x</p:attrName>
                                        </p:attrNameLst>
                                      </p:cBhvr>
                                      <p:tavLst>
                                        <p:tav tm="0">
                                          <p:val>
                                            <p:strVal val="0-#ppt_w/2"/>
                                          </p:val>
                                        </p:tav>
                                        <p:tav tm="100000">
                                          <p:val>
                                            <p:strVal val="#ppt_x"/>
                                          </p:val>
                                        </p:tav>
                                      </p:tavLst>
                                    </p:anim>
                                    <p:anim calcmode="lin" valueType="num">
                                      <p:cBhvr additive="base">
                                        <p:cTn id="16" dur="2000" fill="hold"/>
                                        <p:tgtEl>
                                          <p:spTgt spid="103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3"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p:cNvSpPr txBox="1">
            <a:spLocks noChangeArrowheads="1"/>
          </p:cNvSpPr>
          <p:nvPr/>
        </p:nvSpPr>
        <p:spPr bwMode="auto">
          <a:xfrm>
            <a:off x="4343400" y="0"/>
            <a:ext cx="2971800" cy="51608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2800" b="1" dirty="0">
                <a:latin typeface="Calibri" pitchFamily="34" charset="0"/>
                <a:cs typeface="Arial" pitchFamily="34" charset="0"/>
              </a:rPr>
              <a:t>Holy God, Heaven</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4" name="Text Box 3"/>
          <p:cNvSpPr txBox="1">
            <a:spLocks noChangeArrowheads="1"/>
          </p:cNvSpPr>
          <p:nvPr/>
        </p:nvSpPr>
        <p:spPr bwMode="auto">
          <a:xfrm>
            <a:off x="2886" y="3888308"/>
            <a:ext cx="1130300" cy="2963341"/>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lang="en-US" sz="1600" b="1" dirty="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lang="en-US" sz="1600" b="1" dirty="0">
                <a:latin typeface="Calibri" pitchFamily="34" charset="0"/>
                <a:cs typeface="Arial" pitchFamily="34" charset="0"/>
              </a:rPr>
              <a:t> </a:t>
            </a:r>
            <a:r>
              <a:rPr kumimoji="0" lang="en-US" sz="2800" b="1" i="0" u="none" strike="noStrike" cap="none" normalizeH="0" baseline="0" dirty="0">
                <a:ln>
                  <a:noFill/>
                </a:ln>
                <a:solidFill>
                  <a:schemeClr val="tx1"/>
                </a:solidFill>
                <a:effectLst/>
                <a:latin typeface="Calibri" pitchFamily="34" charset="0"/>
                <a:cs typeface="Arial" pitchFamily="34" charset="0"/>
              </a:rPr>
              <a:t>Earth</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5" name="Text Box 4"/>
          <p:cNvSpPr txBox="1">
            <a:spLocks noChangeArrowheads="1"/>
          </p:cNvSpPr>
          <p:nvPr/>
        </p:nvSpPr>
        <p:spPr bwMode="auto">
          <a:xfrm>
            <a:off x="76200" y="1442844"/>
            <a:ext cx="956816" cy="774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a:ln>
                  <a:noFill/>
                </a:ln>
                <a:solidFill>
                  <a:schemeClr val="tx1"/>
                </a:solidFill>
                <a:effectLst/>
                <a:latin typeface="Calibri" pitchFamily="34" charset="0"/>
                <a:cs typeface="Arial" pitchFamily="34" charset="0"/>
              </a:rPr>
              <a:t>Sinful Man</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pic>
        <p:nvPicPr>
          <p:cNvPr id="1032" name="Picture 8"/>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52575" y="2217544"/>
            <a:ext cx="657225" cy="962025"/>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 Box 10"/>
          <p:cNvSpPr txBox="1">
            <a:spLocks noChangeArrowheads="1"/>
          </p:cNvSpPr>
          <p:nvPr/>
        </p:nvSpPr>
        <p:spPr bwMode="auto">
          <a:xfrm>
            <a:off x="127000" y="3505200"/>
            <a:ext cx="1549400" cy="342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Be Baptized</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4" name="Text Box 16"/>
          <p:cNvSpPr txBox="1">
            <a:spLocks noChangeArrowheads="1"/>
          </p:cNvSpPr>
          <p:nvPr/>
        </p:nvSpPr>
        <p:spPr bwMode="auto">
          <a:xfrm>
            <a:off x="568036" y="3179569"/>
            <a:ext cx="1641764" cy="324162"/>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a:ln>
                  <a:noFill/>
                </a:ln>
                <a:solidFill>
                  <a:schemeClr val="tx1"/>
                </a:solidFill>
                <a:effectLst/>
                <a:latin typeface="Calibri" pitchFamily="34" charset="0"/>
                <a:cs typeface="Arial" pitchFamily="34" charset="0"/>
              </a:rPr>
              <a:t>Be Confirmed</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1043" name="Picture 1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53666" y="3901009"/>
            <a:ext cx="4485134" cy="2950640"/>
          </a:xfrm>
          <a:prstGeom prst="rect">
            <a:avLst/>
          </a:prstGeom>
          <a:noFill/>
          <a:extLst>
            <a:ext uri="{909E8E84-426E-40DD-AFC4-6F175D3DCCD1}">
              <a14:hiddenFill xmlns="" xmlns:a14="http://schemas.microsoft.com/office/drawing/2010/main">
                <a:solidFill>
                  <a:srgbClr val="FFFFFF"/>
                </a:solidFill>
              </a14:hiddenFill>
            </a:ext>
          </a:extLst>
        </p:spPr>
      </p:pic>
      <p:pic>
        <p:nvPicPr>
          <p:cNvPr id="1045" name="Picture 21"/>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26105"/>
          <a:stretch/>
        </p:blipFill>
        <p:spPr bwMode="auto">
          <a:xfrm>
            <a:off x="5486400" y="3901009"/>
            <a:ext cx="3652585" cy="2952109"/>
          </a:xfrm>
          <a:prstGeom prst="rect">
            <a:avLst/>
          </a:prstGeom>
          <a:noFill/>
          <a:extLst>
            <a:ext uri="{909E8E84-426E-40DD-AFC4-6F175D3DCCD1}">
              <a14:hiddenFill xmlns=""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130046" y="1"/>
            <a:ext cx="2013954" cy="15088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Title 11"/>
          <p:cNvSpPr>
            <a:spLocks noGrp="1"/>
          </p:cNvSpPr>
          <p:nvPr>
            <p:ph type="title"/>
          </p:nvPr>
        </p:nvSpPr>
        <p:spPr>
          <a:xfrm>
            <a:off x="457200" y="274638"/>
            <a:ext cx="3733800" cy="1143000"/>
          </a:xfrm>
        </p:spPr>
        <p:txBody>
          <a:bodyPr>
            <a:normAutofit fontScale="90000"/>
          </a:bodyPr>
          <a:lstStyle/>
          <a:p>
            <a:r>
              <a:rPr lang="en-US" dirty="0"/>
              <a:t>Can Religion save you?</a:t>
            </a:r>
          </a:p>
        </p:txBody>
      </p:sp>
      <p:sp>
        <p:nvSpPr>
          <p:cNvPr id="3" name="Content Placeholder 2"/>
          <p:cNvSpPr>
            <a:spLocks noGrp="1"/>
          </p:cNvSpPr>
          <p:nvPr>
            <p:ph idx="1"/>
          </p:nvPr>
        </p:nvSpPr>
        <p:spPr>
          <a:xfrm>
            <a:off x="3276600" y="1699356"/>
            <a:ext cx="5867399" cy="2339244"/>
          </a:xfrm>
        </p:spPr>
        <p:txBody>
          <a:bodyPr>
            <a:noAutofit/>
          </a:bodyPr>
          <a:lstStyle/>
          <a:p>
            <a:pPr marL="0" indent="0">
              <a:buNone/>
            </a:pPr>
            <a:r>
              <a:rPr lang="en-US" sz="3600" dirty="0"/>
              <a:t>“There is a way which </a:t>
            </a:r>
            <a:r>
              <a:rPr lang="en-US" sz="3600" dirty="0" err="1"/>
              <a:t>seemeth</a:t>
            </a:r>
            <a:r>
              <a:rPr lang="en-US" sz="3600" dirty="0"/>
              <a:t> right unto a man, but the end thereof are the ways of death.”  Proverbs 14:12</a:t>
            </a:r>
          </a:p>
        </p:txBody>
      </p:sp>
    </p:spTree>
    <p:extLst>
      <p:ext uri="{BB962C8B-B14F-4D97-AF65-F5344CB8AC3E}">
        <p14:creationId xmlns="" xmlns:p14="http://schemas.microsoft.com/office/powerpoint/2010/main" val="39243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anim calcmode="lin" valueType="num">
                                      <p:cBhvr additive="base">
                                        <p:cTn id="15" dur="2000" fill="hold"/>
                                        <p:tgtEl>
                                          <p:spTgt spid="1032"/>
                                        </p:tgtEl>
                                        <p:attrNameLst>
                                          <p:attrName>ppt_x</p:attrName>
                                        </p:attrNameLst>
                                      </p:cBhvr>
                                      <p:tavLst>
                                        <p:tav tm="0">
                                          <p:val>
                                            <p:strVal val="0-#ppt_w/2"/>
                                          </p:val>
                                        </p:tav>
                                        <p:tav tm="100000">
                                          <p:val>
                                            <p:strVal val="#ppt_x"/>
                                          </p:val>
                                        </p:tav>
                                      </p:tavLst>
                                    </p:anim>
                                    <p:anim calcmode="lin" valueType="num">
                                      <p:cBhvr additive="base">
                                        <p:cTn id="16" dur="2000" fill="hold"/>
                                        <p:tgtEl>
                                          <p:spTgt spid="103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3"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1168</TotalTime>
  <Words>926</Words>
  <Application>Microsoft Office PowerPoint</Application>
  <PresentationFormat>On-screen Show (4:3)</PresentationFormat>
  <Paragraphs>309</Paragraphs>
  <Slides>43</Slides>
  <Notes>0</Notes>
  <HiddenSlides>0</HiddenSlides>
  <MMClips>0</MMClips>
  <ScaleCrop>false</ScaleCrop>
  <HeadingPairs>
    <vt:vector size="4" baseType="variant">
      <vt:variant>
        <vt:lpstr>Theme</vt:lpstr>
      </vt:variant>
      <vt:variant>
        <vt:i4>4</vt:i4>
      </vt:variant>
      <vt:variant>
        <vt:lpstr>Slide Titles</vt:lpstr>
      </vt:variant>
      <vt:variant>
        <vt:i4>43</vt:i4>
      </vt:variant>
    </vt:vector>
  </HeadingPairs>
  <TitlesOfParts>
    <vt:vector size="47" baseType="lpstr">
      <vt:lpstr>Office Theme</vt:lpstr>
      <vt:lpstr>4_Default Design</vt:lpstr>
      <vt:lpstr>1_Default Design</vt:lpstr>
      <vt:lpstr>1_Office Theme</vt:lpstr>
      <vt:lpstr>God Wants  You In Heaven</vt:lpstr>
      <vt:lpstr>Heaven Is a Real Place</vt:lpstr>
      <vt:lpstr>Earth Is a Real Place</vt:lpstr>
      <vt:lpstr>Slide 4</vt:lpstr>
      <vt:lpstr>“For the wages of sin is death” Romans 6:23a</vt:lpstr>
      <vt:lpstr>“And death and hell were cast into the lake of fire.  This is the second death.  And whosoever was not found written in the book of life was cast into the lake of fire.”  Revelation 20:14, 15</vt:lpstr>
      <vt:lpstr>Religions of the world teach we must do something to build a bridge from earth to heaven.</vt:lpstr>
      <vt:lpstr>Does baptism help you build a bridge to heaven?</vt:lpstr>
      <vt:lpstr>Can Religion save you?</vt:lpstr>
      <vt:lpstr>Eucharist</vt:lpstr>
      <vt:lpstr>Slide 11</vt:lpstr>
      <vt:lpstr>Slide 12</vt:lpstr>
      <vt:lpstr>Slide 13</vt:lpstr>
      <vt:lpstr>Slide 14</vt:lpstr>
      <vt:lpstr>Slide 15</vt:lpstr>
      <vt:lpstr>Slide 16</vt:lpstr>
      <vt:lpstr>Slide 17</vt:lpstr>
      <vt:lpstr>Slide 18</vt:lpstr>
      <vt:lpstr>Slide 19</vt:lpstr>
      <vt:lpstr>Slide 20</vt:lpstr>
      <vt:lpstr>“…and the dead were judged out of those things which were written in the books, according to their works.” Revelation 20:12b</vt:lpstr>
      <vt:lpstr>Slide 22</vt:lpstr>
      <vt:lpstr>Decide now for  all eternity</vt:lpstr>
      <vt:lpstr>You Do Not Want To Go To Hell.</vt:lpstr>
      <vt:lpstr>Slide 25</vt:lpstr>
      <vt:lpstr>Slide 26</vt:lpstr>
      <vt:lpstr>Jesus Christ is Your Bridge to Heaven</vt:lpstr>
      <vt:lpstr>Jesus Christ is Your Bridge to Heaven</vt:lpstr>
      <vt:lpstr>Jesus Christ is Your Bridge to Heaven</vt:lpstr>
      <vt:lpstr>Jesus Christ is Your Bridge to Heaven</vt:lpstr>
      <vt:lpstr>Jesus Christ is Your Bridge to Heaven</vt:lpstr>
      <vt:lpstr>The Gospel = The Good News</vt:lpstr>
      <vt:lpstr>1 Corinthians 15:3, 4</vt:lpstr>
      <vt:lpstr>The Death of Jesus Christ</vt:lpstr>
      <vt:lpstr>The Burial of Jesus Christ</vt:lpstr>
      <vt:lpstr>The Resurrection of Jesus Christ</vt:lpstr>
      <vt:lpstr>There Are Five Things That You Must Realize To Go To Heaven</vt:lpstr>
      <vt:lpstr>1.  You must realize that You are lost (Going to hell)</vt:lpstr>
      <vt:lpstr>2.  You must realize that You are under the wrath of God</vt:lpstr>
      <vt:lpstr>3.  You must realize that You cannot save yourself</vt:lpstr>
      <vt:lpstr>4.  You must realize that Only Jesus can save you</vt:lpstr>
      <vt:lpstr>5.  You must realize that You are saved by faith in Jesus</vt:lpstr>
      <vt:lpstr>Turn from your unbelief now and trust Christ as you Lord and Saviour.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dc:creator>
  <cp:lastModifiedBy>Dell</cp:lastModifiedBy>
  <cp:revision>85</cp:revision>
  <cp:lastPrinted>2015-08-12T16:18:12Z</cp:lastPrinted>
  <dcterms:created xsi:type="dcterms:W3CDTF">2013-05-31T04:39:05Z</dcterms:created>
  <dcterms:modified xsi:type="dcterms:W3CDTF">2019-02-16T04:28:33Z</dcterms:modified>
</cp:coreProperties>
</file>