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57" r:id="rId4"/>
    <p:sldId id="258" r:id="rId5"/>
    <p:sldId id="259" r:id="rId6"/>
    <p:sldId id="261" r:id="rId7"/>
    <p:sldId id="269" r:id="rId8"/>
    <p:sldId id="270" r:id="rId9"/>
    <p:sldId id="271" r:id="rId10"/>
    <p:sldId id="267" r:id="rId11"/>
    <p:sldId id="268" r:id="rId12"/>
    <p:sldId id="272" r:id="rId13"/>
    <p:sldId id="273" r:id="rId14"/>
    <p:sldId id="302" r:id="rId15"/>
    <p:sldId id="303" r:id="rId16"/>
    <p:sldId id="304"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5" r:id="rId40"/>
    <p:sldId id="297" r:id="rId41"/>
    <p:sldId id="298" r:id="rId42"/>
    <p:sldId id="299" r:id="rId43"/>
    <p:sldId id="305"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6" d="100"/>
          <a:sy n="66" d="100"/>
        </p:scale>
        <p:origin x="-120" y="-31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BE954A-12F9-414F-AD04-067857191BF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36330811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E954A-12F9-414F-AD04-067857191BF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36769219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E954A-12F9-414F-AD04-067857191BF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28484429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E954A-12F9-414F-AD04-067857191BF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17164427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E954A-12F9-414F-AD04-067857191BF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1511500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BE954A-12F9-414F-AD04-067857191BF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8982556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BE954A-12F9-414F-AD04-067857191BF5}"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40468785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BE954A-12F9-414F-AD04-067857191BF5}"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2787308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E954A-12F9-414F-AD04-067857191BF5}"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31026324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E954A-12F9-414F-AD04-067857191BF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1761561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E954A-12F9-414F-AD04-067857191BF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32279346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E954A-12F9-414F-AD04-067857191BF5}" type="datetimeFigureOut">
              <a:rPr lang="en-US" smtClean="0"/>
              <a:pPr/>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DE15C-1D4A-40A9-A5E4-89C0FCF2163F}" type="slidenum">
              <a:rPr lang="en-US" smtClean="0"/>
              <a:pPr/>
              <a:t>‹#›</a:t>
            </a:fld>
            <a:endParaRPr lang="en-US"/>
          </a:p>
        </p:txBody>
      </p:sp>
    </p:spTree>
    <p:extLst>
      <p:ext uri="{BB962C8B-B14F-4D97-AF65-F5344CB8AC3E}">
        <p14:creationId xmlns="" xmlns:p14="http://schemas.microsoft.com/office/powerpoint/2010/main" val="252524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875170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92350" y="4198966"/>
            <a:ext cx="3522386" cy="2546956"/>
          </a:xfrm>
          <a:prstGeom prst="rect">
            <a:avLst/>
          </a:prstGeom>
        </p:spPr>
      </p:pic>
      <p:sp>
        <p:nvSpPr>
          <p:cNvPr id="2" name="WordArt 3" descr="White marble"/>
          <p:cNvSpPr>
            <a:spLocks noChangeArrowheads="1" noChangeShapeType="1" noTextEdit="1"/>
          </p:cNvSpPr>
          <p:nvPr/>
        </p:nvSpPr>
        <p:spPr bwMode="auto">
          <a:xfrm>
            <a:off x="1751499" y="556954"/>
            <a:ext cx="8524071" cy="290322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4800" kern="10" dirty="0">
                <a:ln w="9525">
                  <a:round/>
                  <a:headEnd/>
                  <a:tailEnd/>
                </a:ln>
                <a:blipFill dpi="0" rotWithShape="0">
                  <a:blip r:embed="rId3"/>
                  <a:srcRect/>
                  <a:tile tx="0" ty="0" sx="100000" sy="100000" flip="none" algn="tl"/>
                </a:blipFill>
                <a:latin typeface="Arial Black" panose="020B0A04020102020204" pitchFamily="2" charset="0"/>
              </a:rPr>
              <a:t>NAILING</a:t>
            </a:r>
          </a:p>
          <a:p>
            <a:pPr algn="ctr"/>
            <a:r>
              <a:rPr lang="en-US" sz="4800" kern="10" dirty="0">
                <a:ln w="9525">
                  <a:round/>
                  <a:headEnd/>
                  <a:tailEnd/>
                </a:ln>
                <a:blipFill dpi="0" rotWithShape="0">
                  <a:blip r:embed="rId3"/>
                  <a:srcRect/>
                  <a:tile tx="0" ty="0" sx="100000" sy="100000" flip="none" algn="tl"/>
                </a:blipFill>
                <a:latin typeface="Arial Black" panose="020B0A04020102020204" pitchFamily="2" charset="0"/>
              </a:rPr>
              <a:t>THE WINDOWS</a:t>
            </a:r>
          </a:p>
          <a:p>
            <a:pPr algn="ctr"/>
            <a:r>
              <a:rPr lang="en-US" sz="4800" kern="10" dirty="0">
                <a:ln w="9525">
                  <a:round/>
                  <a:headEnd/>
                  <a:tailEnd/>
                </a:ln>
                <a:blipFill dpi="0" rotWithShape="0">
                  <a:blip r:embed="rId3"/>
                  <a:srcRect/>
                  <a:tile tx="0" ty="0" sx="100000" sy="100000" flip="none" algn="tl"/>
                </a:blipFill>
                <a:latin typeface="Arial Black" panose="020B0A04020102020204" pitchFamily="2" charset="0"/>
              </a:rPr>
              <a:t>OF HEAVEN SHUT</a:t>
            </a:r>
          </a:p>
        </p:txBody>
      </p:sp>
      <p:sp>
        <p:nvSpPr>
          <p:cNvPr id="5" name="Rectangle 4"/>
          <p:cNvSpPr/>
          <p:nvPr/>
        </p:nvSpPr>
        <p:spPr>
          <a:xfrm>
            <a:off x="685800" y="3569970"/>
            <a:ext cx="10881360" cy="1569660"/>
          </a:xfrm>
          <a:prstGeom prst="rect">
            <a:avLst/>
          </a:prstGeom>
        </p:spPr>
        <p:txBody>
          <a:bodyPr wrap="square">
            <a:spAutoFit/>
          </a:bodyPr>
          <a:lstStyle/>
          <a:p>
            <a:pPr algn="ctr">
              <a:spcBef>
                <a:spcPct val="0"/>
              </a:spcBef>
            </a:pPr>
            <a:r>
              <a:rPr lang="en-US" altLang="en-US" sz="4800" b="1" dirty="0" smtClean="0">
                <a:solidFill>
                  <a:srgbClr val="0070C0"/>
                </a:solidFill>
              </a:rPr>
              <a:t>Let me give you some nails that will nail</a:t>
            </a:r>
          </a:p>
          <a:p>
            <a:pPr algn="ctr">
              <a:spcBef>
                <a:spcPct val="0"/>
              </a:spcBef>
            </a:pPr>
            <a:r>
              <a:rPr lang="en-US" altLang="en-US" sz="4800" b="1" dirty="0" smtClean="0">
                <a:solidFill>
                  <a:srgbClr val="0070C0"/>
                </a:solidFill>
              </a:rPr>
              <a:t>the windows of heaven shut.</a:t>
            </a:r>
            <a:endParaRPr lang="en-US" altLang="en-US" sz="4800" b="1" dirty="0">
              <a:solidFill>
                <a:srgbClr val="0070C0"/>
              </a:solidFill>
            </a:endParaRPr>
          </a:p>
        </p:txBody>
      </p:sp>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148012">
            <a:off x="8385271" y="82250"/>
            <a:ext cx="694500" cy="1298131"/>
          </a:xfrm>
          <a:prstGeom prst="rect">
            <a:avLst/>
          </a:prstGeom>
        </p:spPr>
      </p:pic>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7448645">
            <a:off x="3042988" y="-92112"/>
            <a:ext cx="694500" cy="1298131"/>
          </a:xfrm>
          <a:prstGeom prst="rect">
            <a:avLst/>
          </a:prstGeom>
        </p:spPr>
      </p:pic>
      <p:pic>
        <p:nvPicPr>
          <p:cNvPr id="15" name="Picture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1241723">
            <a:off x="7956963" y="5119559"/>
            <a:ext cx="694500" cy="1298131"/>
          </a:xfrm>
          <a:prstGeom prst="rect">
            <a:avLst/>
          </a:prstGeom>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1241723">
            <a:off x="1900007" y="5172233"/>
            <a:ext cx="694500" cy="1298131"/>
          </a:xfrm>
          <a:prstGeom prst="rect">
            <a:avLst/>
          </a:prstGeom>
        </p:spPr>
      </p:pic>
      <p:pic>
        <p:nvPicPr>
          <p:cNvPr id="17" name="Picture 1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8511521">
            <a:off x="3227394" y="5166507"/>
            <a:ext cx="694500" cy="1298131"/>
          </a:xfrm>
          <a:prstGeom prst="rect">
            <a:avLst/>
          </a:prstGeom>
        </p:spPr>
      </p:pic>
      <p:pic>
        <p:nvPicPr>
          <p:cNvPr id="18" name="Picture 1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8511521">
            <a:off x="4833862" y="5177960"/>
            <a:ext cx="694500" cy="1298131"/>
          </a:xfrm>
          <a:prstGeom prst="rect">
            <a:avLst/>
          </a:prstGeom>
        </p:spPr>
      </p:pic>
      <p:pic>
        <p:nvPicPr>
          <p:cNvPr id="19" name="Picture 1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1241723">
            <a:off x="6540856" y="5183684"/>
            <a:ext cx="694500" cy="1298131"/>
          </a:xfrm>
          <a:prstGeom prst="rect">
            <a:avLst/>
          </a:prstGeom>
        </p:spPr>
      </p:pic>
    </p:spTree>
    <p:extLst>
      <p:ext uri="{BB962C8B-B14F-4D97-AF65-F5344CB8AC3E}">
        <p14:creationId xmlns="" xmlns:p14="http://schemas.microsoft.com/office/powerpoint/2010/main" val="4059320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500"/>
                            </p:stCondLst>
                            <p:childTnLst>
                              <p:par>
                                <p:cTn id="28" presetID="4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7"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7"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499110" y="2049190"/>
            <a:ext cx="11308080" cy="4154984"/>
          </a:xfrm>
          <a:prstGeom prst="rect">
            <a:avLst/>
          </a:prstGeom>
        </p:spPr>
        <p:txBody>
          <a:bodyPr wrap="square">
            <a:spAutoFit/>
          </a:bodyPr>
          <a:lstStyle/>
          <a:p>
            <a:r>
              <a:rPr lang="en-US" altLang="en-US" sz="4400" b="1" dirty="0" smtClean="0">
                <a:solidFill>
                  <a:srgbClr val="0070C0"/>
                </a:solidFill>
              </a:rPr>
              <a:t>Malachi 3:8-10 </a:t>
            </a:r>
            <a:br>
              <a:rPr lang="en-US" altLang="en-US" sz="4400" b="1" dirty="0" smtClean="0">
                <a:solidFill>
                  <a:srgbClr val="0070C0"/>
                </a:solidFill>
              </a:rPr>
            </a:br>
            <a:r>
              <a:rPr lang="en-US" altLang="en-US" sz="4400" b="1" dirty="0" smtClean="0"/>
              <a:t>“Will a man rob God? Yet ye have robbed me. But ye say, Wherein have we robbed thee? </a:t>
            </a:r>
          </a:p>
          <a:p>
            <a:r>
              <a:rPr lang="en-US" altLang="en-US" sz="4400" b="1" u="sng" dirty="0" smtClean="0">
                <a:solidFill>
                  <a:srgbClr val="002060"/>
                </a:solidFill>
                <a:latin typeface="Arial Black" pitchFamily="34" charset="0"/>
              </a:rPr>
              <a:t>In tithes and offerings</a:t>
            </a:r>
            <a:r>
              <a:rPr lang="en-US" altLang="en-US" sz="4400" b="1" dirty="0" smtClean="0">
                <a:solidFill>
                  <a:srgbClr val="002060"/>
                </a:solidFill>
                <a:latin typeface="Arial Black" pitchFamily="34" charset="0"/>
              </a:rPr>
              <a:t>.</a:t>
            </a:r>
            <a:r>
              <a:rPr lang="en-US" altLang="en-US" sz="4400" b="1" dirty="0" smtClean="0">
                <a:solidFill>
                  <a:srgbClr val="0070C0"/>
                </a:solidFill>
              </a:rPr>
              <a:t> </a:t>
            </a:r>
            <a:r>
              <a:rPr lang="en-US" altLang="en-US" sz="4400" b="1" dirty="0" smtClean="0"/>
              <a:t/>
            </a:r>
            <a:br>
              <a:rPr lang="en-US" altLang="en-US" sz="4400" b="1" dirty="0" smtClean="0"/>
            </a:br>
            <a:r>
              <a:rPr lang="en-US" altLang="en-US" sz="4400" b="1" dirty="0" smtClean="0">
                <a:solidFill>
                  <a:srgbClr val="0070C0"/>
                </a:solidFill>
              </a:rPr>
              <a:t>9</a:t>
            </a:r>
            <a:r>
              <a:rPr lang="en-US" altLang="en-US" sz="4400" b="1" dirty="0" smtClean="0"/>
              <a:t> Ye are cursed with a curse: for ye have robbed me, even this whole nation. </a:t>
            </a:r>
            <a:endParaRPr lang="en-US" sz="4400" dirty="0"/>
          </a:p>
        </p:txBody>
      </p:sp>
      <p:cxnSp>
        <p:nvCxnSpPr>
          <p:cNvPr id="10" name="Straight Connector 9"/>
          <p:cNvCxnSpPr/>
          <p:nvPr/>
        </p:nvCxnSpPr>
        <p:spPr>
          <a:xfrm flipV="1">
            <a:off x="994410" y="5394960"/>
            <a:ext cx="5955030" cy="114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83354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430530" y="1913800"/>
            <a:ext cx="11308080" cy="4832092"/>
          </a:xfrm>
          <a:prstGeom prst="rect">
            <a:avLst/>
          </a:prstGeom>
        </p:spPr>
        <p:txBody>
          <a:bodyPr wrap="square">
            <a:spAutoFit/>
          </a:bodyPr>
          <a:lstStyle/>
          <a:p>
            <a:r>
              <a:rPr lang="en-US" altLang="en-US" sz="4400" b="1" dirty="0" smtClean="0">
                <a:solidFill>
                  <a:srgbClr val="0070C0"/>
                </a:solidFill>
              </a:rPr>
              <a:t>10</a:t>
            </a:r>
            <a:r>
              <a:rPr lang="en-US" altLang="en-US" sz="4400" b="1" dirty="0" smtClean="0"/>
              <a:t> Bring ye all the tithes into the storehouse, that there may be meat in mine house, and prove me now herewith, </a:t>
            </a:r>
            <a:r>
              <a:rPr lang="en-US" altLang="en-US" sz="4400" b="1" dirty="0" err="1" smtClean="0"/>
              <a:t>saith</a:t>
            </a:r>
            <a:r>
              <a:rPr lang="en-US" altLang="en-US" sz="4400" b="1" dirty="0" smtClean="0"/>
              <a:t> the LORD of hosts, </a:t>
            </a:r>
            <a:r>
              <a:rPr lang="en-US" altLang="en-US" sz="4400" i="1" dirty="0" smtClean="0">
                <a:solidFill>
                  <a:srgbClr val="0070C0"/>
                </a:solidFill>
              </a:rPr>
              <a:t>(here is the promise, </a:t>
            </a:r>
            <a:r>
              <a:rPr lang="en-US" altLang="en-US" sz="4400" i="1" dirty="0" smtClean="0">
                <a:solidFill>
                  <a:srgbClr val="0070C0"/>
                </a:solidFill>
              </a:rPr>
              <a:t>here is the </a:t>
            </a:r>
            <a:r>
              <a:rPr lang="en-US" altLang="en-US" sz="4400" i="1" dirty="0" smtClean="0">
                <a:solidFill>
                  <a:srgbClr val="0070C0"/>
                </a:solidFill>
              </a:rPr>
              <a:t>blessing)</a:t>
            </a:r>
            <a:r>
              <a:rPr lang="en-US" altLang="en-US" sz="4400" b="1" dirty="0" smtClean="0"/>
              <a:t> if I will not open you the windows of heaven, and pour you out a blessing, that there shall not be room enough to receive it…”</a:t>
            </a:r>
            <a:endParaRPr lang="en-US" sz="4400" dirty="0"/>
          </a:p>
        </p:txBody>
      </p:sp>
    </p:spTree>
    <p:extLst>
      <p:ext uri="{BB962C8B-B14F-4D97-AF65-F5344CB8AC3E}">
        <p14:creationId xmlns="" xmlns:p14="http://schemas.microsoft.com/office/powerpoint/2010/main" val="32746241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320684" y="1762481"/>
            <a:ext cx="11308080" cy="769441"/>
          </a:xfrm>
          <a:prstGeom prst="rect">
            <a:avLst/>
          </a:prstGeom>
        </p:spPr>
        <p:txBody>
          <a:bodyPr wrap="square">
            <a:spAutoFit/>
          </a:bodyPr>
          <a:lstStyle/>
          <a:p>
            <a:pPr algn="ctr"/>
            <a:r>
              <a:rPr lang="en-US" altLang="en-US" sz="4400" b="1" dirty="0" smtClean="0">
                <a:solidFill>
                  <a:srgbClr val="C00000"/>
                </a:solidFill>
              </a:rPr>
              <a:t>It is your choice, a blessing or a curse.</a:t>
            </a:r>
          </a:p>
        </p:txBody>
      </p:sp>
      <p:sp>
        <p:nvSpPr>
          <p:cNvPr id="9" name="Rectangle 8"/>
          <p:cNvSpPr/>
          <p:nvPr/>
        </p:nvSpPr>
        <p:spPr>
          <a:xfrm>
            <a:off x="548023" y="2749183"/>
            <a:ext cx="11308080" cy="8217634"/>
          </a:xfrm>
          <a:prstGeom prst="rect">
            <a:avLst/>
          </a:prstGeom>
        </p:spPr>
        <p:txBody>
          <a:bodyPr wrap="square">
            <a:spAutoFit/>
          </a:bodyPr>
          <a:lstStyle/>
          <a:p>
            <a:r>
              <a:rPr lang="en-US" altLang="en-US" sz="4400" b="1" dirty="0" smtClean="0"/>
              <a:t>Luke 6:38 “Give, and it shall be given unto you; good measure, pressed down, and shaken together, and running over, shall men give into your bosom. For with the same measure that ye mete withal it shall be measured to you again.”</a:t>
            </a:r>
          </a:p>
          <a:p>
            <a:pPr algn="ctr"/>
            <a:endParaRPr lang="en-US" altLang="en-US" sz="4400" b="1" dirty="0" smtClean="0"/>
          </a:p>
          <a:p>
            <a:pPr algn="ctr"/>
            <a:endParaRPr lang="en-US" altLang="en-US" sz="4400" b="1" dirty="0" smtClean="0"/>
          </a:p>
          <a:p>
            <a:pPr algn="ctr"/>
            <a:endParaRPr lang="en-US" altLang="en-US" sz="4400" b="1" dirty="0" smtClean="0"/>
          </a:p>
          <a:p>
            <a:pPr algn="ctr"/>
            <a:endParaRPr lang="en-US" altLang="en-US" sz="4400" b="1" dirty="0" smtClean="0"/>
          </a:p>
          <a:p>
            <a:pPr algn="ctr"/>
            <a:endParaRPr lang="en-US" altLang="en-US" sz="4400" b="1" dirty="0" smtClean="0"/>
          </a:p>
          <a:p>
            <a:pPr algn="ctr"/>
            <a:r>
              <a:rPr lang="en-US" altLang="en-US" sz="4400" b="1" dirty="0" smtClean="0"/>
              <a:t>; Prov. 3:9-10; </a:t>
            </a:r>
          </a:p>
          <a:p>
            <a:pPr algn="ctr"/>
            <a:r>
              <a:rPr lang="en-US" altLang="en-US" sz="4400" b="1" dirty="0" smtClean="0"/>
              <a:t> 1 Cor. 16:1-2; Mat. 6:33 </a:t>
            </a:r>
          </a:p>
        </p:txBody>
      </p:sp>
    </p:spTree>
    <p:extLst>
      <p:ext uri="{BB962C8B-B14F-4D97-AF65-F5344CB8AC3E}">
        <p14:creationId xmlns="" xmlns:p14="http://schemas.microsoft.com/office/powerpoint/2010/main" val="3022685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320684" y="1762481"/>
            <a:ext cx="11308080" cy="769441"/>
          </a:xfrm>
          <a:prstGeom prst="rect">
            <a:avLst/>
          </a:prstGeom>
        </p:spPr>
        <p:txBody>
          <a:bodyPr wrap="square">
            <a:spAutoFit/>
          </a:bodyPr>
          <a:lstStyle/>
          <a:p>
            <a:pPr algn="ctr"/>
            <a:r>
              <a:rPr lang="en-US" altLang="en-US" sz="4400" b="1" dirty="0" smtClean="0">
                <a:solidFill>
                  <a:srgbClr val="C00000"/>
                </a:solidFill>
              </a:rPr>
              <a:t>It is your choice, a blessing or a curse.</a:t>
            </a:r>
          </a:p>
        </p:txBody>
      </p:sp>
      <p:sp>
        <p:nvSpPr>
          <p:cNvPr id="9" name="Rectangle 8"/>
          <p:cNvSpPr/>
          <p:nvPr/>
        </p:nvSpPr>
        <p:spPr>
          <a:xfrm>
            <a:off x="548023" y="2749183"/>
            <a:ext cx="11308080" cy="3477875"/>
          </a:xfrm>
          <a:prstGeom prst="rect">
            <a:avLst/>
          </a:prstGeom>
        </p:spPr>
        <p:txBody>
          <a:bodyPr wrap="square">
            <a:spAutoFit/>
          </a:bodyPr>
          <a:lstStyle/>
          <a:p>
            <a:r>
              <a:rPr lang="en-US" altLang="en-US" sz="4400" b="1" dirty="0" err="1" smtClean="0"/>
              <a:t>Prov</a:t>
            </a:r>
            <a:r>
              <a:rPr lang="en-US" altLang="en-US" sz="4400" b="1" dirty="0" smtClean="0"/>
              <a:t>. 3:9-10 “</a:t>
            </a:r>
            <a:r>
              <a:rPr lang="en-US" altLang="en-US" sz="4400" b="1" dirty="0" err="1" smtClean="0"/>
              <a:t>Honour</a:t>
            </a:r>
            <a:r>
              <a:rPr lang="en-US" altLang="en-US" sz="4400" b="1" dirty="0" smtClean="0"/>
              <a:t> the LORD with thy substance, and with the </a:t>
            </a:r>
            <a:r>
              <a:rPr lang="en-US" altLang="en-US" sz="4400" b="1" dirty="0" err="1" smtClean="0"/>
              <a:t>firstfruits</a:t>
            </a:r>
            <a:r>
              <a:rPr lang="en-US" altLang="en-US" sz="4400" b="1" dirty="0" smtClean="0"/>
              <a:t> of all </a:t>
            </a:r>
            <a:r>
              <a:rPr lang="en-US" altLang="en-US" sz="4400" b="1" dirty="0" err="1" smtClean="0"/>
              <a:t>thine</a:t>
            </a:r>
            <a:r>
              <a:rPr lang="en-US" altLang="en-US" sz="4400" b="1" dirty="0" smtClean="0"/>
              <a:t> increase: So shall thy barns be filled with plenty, and thy presses shall burst out with new wine.”</a:t>
            </a:r>
          </a:p>
        </p:txBody>
      </p:sp>
    </p:spTree>
    <p:extLst>
      <p:ext uri="{BB962C8B-B14F-4D97-AF65-F5344CB8AC3E}">
        <p14:creationId xmlns="" xmlns:p14="http://schemas.microsoft.com/office/powerpoint/2010/main" val="3022685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320684" y="1762481"/>
            <a:ext cx="11308080" cy="769441"/>
          </a:xfrm>
          <a:prstGeom prst="rect">
            <a:avLst/>
          </a:prstGeom>
        </p:spPr>
        <p:txBody>
          <a:bodyPr wrap="square">
            <a:spAutoFit/>
          </a:bodyPr>
          <a:lstStyle/>
          <a:p>
            <a:pPr algn="ctr"/>
            <a:r>
              <a:rPr lang="en-US" altLang="en-US" sz="4400" b="1" dirty="0" smtClean="0">
                <a:solidFill>
                  <a:srgbClr val="C00000"/>
                </a:solidFill>
              </a:rPr>
              <a:t>It is your choice, a blessing or a curse.</a:t>
            </a:r>
          </a:p>
        </p:txBody>
      </p:sp>
      <p:sp>
        <p:nvSpPr>
          <p:cNvPr id="9" name="Rectangle 8"/>
          <p:cNvSpPr/>
          <p:nvPr/>
        </p:nvSpPr>
        <p:spPr>
          <a:xfrm>
            <a:off x="417395" y="2400840"/>
            <a:ext cx="11308080" cy="4154984"/>
          </a:xfrm>
          <a:prstGeom prst="rect">
            <a:avLst/>
          </a:prstGeom>
        </p:spPr>
        <p:txBody>
          <a:bodyPr wrap="square">
            <a:spAutoFit/>
          </a:bodyPr>
          <a:lstStyle/>
          <a:p>
            <a:r>
              <a:rPr lang="en-US" altLang="en-US" sz="4400" b="1" dirty="0" smtClean="0"/>
              <a:t>1 Cor. 16:1-2 “Now concerning the collection for the saints, as I have given order to the churches of Galatia, even so do ye. 2  Upon the first day of the week let every one of you lay by him in store, as God hath prospered him, that there be no gatherings when I come.” </a:t>
            </a:r>
          </a:p>
        </p:txBody>
      </p:sp>
    </p:spTree>
    <p:extLst>
      <p:ext uri="{BB962C8B-B14F-4D97-AF65-F5344CB8AC3E}">
        <p14:creationId xmlns="" xmlns:p14="http://schemas.microsoft.com/office/powerpoint/2010/main" val="3022685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#1</a:t>
            </a:r>
            <a:endParaRPr lang="en-US" sz="4000" dirty="0">
              <a:solidFill>
                <a:srgbClr val="C00000"/>
              </a:solidFill>
            </a:endParaRPr>
          </a:p>
        </p:txBody>
      </p:sp>
      <p:sp>
        <p:nvSpPr>
          <p:cNvPr id="5" name="Rectangle 4"/>
          <p:cNvSpPr/>
          <p:nvPr/>
        </p:nvSpPr>
        <p:spPr>
          <a:xfrm>
            <a:off x="4069089" y="402902"/>
            <a:ext cx="3709670" cy="1107996"/>
          </a:xfrm>
          <a:prstGeom prst="rect">
            <a:avLst/>
          </a:prstGeom>
        </p:spPr>
        <p:txBody>
          <a:bodyPr wrap="none">
            <a:spAutoFit/>
          </a:bodyPr>
          <a:lstStyle/>
          <a:p>
            <a:r>
              <a:rPr lang="en-US" altLang="en-US" sz="6600" b="1" dirty="0" smtClean="0">
                <a:solidFill>
                  <a:srgbClr val="0070C0"/>
                </a:solidFill>
                <a:latin typeface="Eras Bold ITC" panose="020B0907030504020204" pitchFamily="34" charset="0"/>
              </a:rPr>
              <a:t>MONEY </a:t>
            </a:r>
            <a:endParaRPr lang="en-US" sz="6600" dirty="0">
              <a:solidFill>
                <a:srgbClr val="0070C0"/>
              </a:solidFill>
              <a:latin typeface="Eras Bold ITC" panose="020B0907030504020204" pitchFamily="34" charset="0"/>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875520" y="-14650"/>
            <a:ext cx="2876550" cy="2876550"/>
          </a:xfrm>
          <a:prstGeom prst="rect">
            <a:avLst/>
          </a:prstGeom>
        </p:spPr>
      </p:pic>
      <p:sp>
        <p:nvSpPr>
          <p:cNvPr id="7" name="Text Box 5"/>
          <p:cNvSpPr txBox="1">
            <a:spLocks noChangeArrowheads="1"/>
          </p:cNvSpPr>
          <p:nvPr/>
        </p:nvSpPr>
        <p:spPr bwMode="auto">
          <a:xfrm>
            <a:off x="8029575" y="923752"/>
            <a:ext cx="273183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002060"/>
                </a:solidFill>
              </a:rPr>
              <a:t>How do you</a:t>
            </a:r>
          </a:p>
          <a:p>
            <a:pPr eaLnBrk="1" hangingPunct="1">
              <a:lnSpc>
                <a:spcPct val="90000"/>
              </a:lnSpc>
              <a:buFontTx/>
              <a:buNone/>
            </a:pPr>
            <a:r>
              <a:rPr lang="en-US" altLang="en-US" sz="2400" b="1" dirty="0">
                <a:solidFill>
                  <a:srgbClr val="002060"/>
                </a:solidFill>
              </a:rPr>
              <a:t>use your money?</a:t>
            </a:r>
            <a:endParaRPr lang="en-US" altLang="en-US" sz="2400" dirty="0">
              <a:solidFill>
                <a:srgbClr val="002060"/>
              </a:solidFill>
            </a:endParaRPr>
          </a:p>
        </p:txBody>
      </p:sp>
      <p:sp>
        <p:nvSpPr>
          <p:cNvPr id="8" name="Rectangle 7"/>
          <p:cNvSpPr/>
          <p:nvPr/>
        </p:nvSpPr>
        <p:spPr>
          <a:xfrm>
            <a:off x="320684" y="1762481"/>
            <a:ext cx="11308080" cy="769441"/>
          </a:xfrm>
          <a:prstGeom prst="rect">
            <a:avLst/>
          </a:prstGeom>
        </p:spPr>
        <p:txBody>
          <a:bodyPr wrap="square">
            <a:spAutoFit/>
          </a:bodyPr>
          <a:lstStyle/>
          <a:p>
            <a:pPr algn="ctr"/>
            <a:r>
              <a:rPr lang="en-US" altLang="en-US" sz="4400" b="1" dirty="0" smtClean="0">
                <a:solidFill>
                  <a:srgbClr val="C00000"/>
                </a:solidFill>
              </a:rPr>
              <a:t>It is your choice, a blessing or a curse.</a:t>
            </a:r>
          </a:p>
        </p:txBody>
      </p:sp>
      <p:sp>
        <p:nvSpPr>
          <p:cNvPr id="9" name="Rectangle 8"/>
          <p:cNvSpPr/>
          <p:nvPr/>
        </p:nvSpPr>
        <p:spPr>
          <a:xfrm>
            <a:off x="548023" y="2749183"/>
            <a:ext cx="11308080" cy="2123658"/>
          </a:xfrm>
          <a:prstGeom prst="rect">
            <a:avLst/>
          </a:prstGeom>
        </p:spPr>
        <p:txBody>
          <a:bodyPr wrap="square">
            <a:spAutoFit/>
          </a:bodyPr>
          <a:lstStyle/>
          <a:p>
            <a:r>
              <a:rPr lang="en-US" altLang="en-US" sz="4400" b="1" dirty="0" smtClean="0"/>
              <a:t>Mat. 6:33  “But seek ye first the kingdom of God, and his righteousness; and all these things shall be added unto you.”</a:t>
            </a:r>
          </a:p>
        </p:txBody>
      </p:sp>
      <p:sp>
        <p:nvSpPr>
          <p:cNvPr id="10" name="Rectangle 9"/>
          <p:cNvSpPr/>
          <p:nvPr/>
        </p:nvSpPr>
        <p:spPr>
          <a:xfrm>
            <a:off x="1486755" y="5073134"/>
            <a:ext cx="1859741" cy="769441"/>
          </a:xfrm>
          <a:prstGeom prst="rect">
            <a:avLst/>
          </a:prstGeom>
        </p:spPr>
        <p:txBody>
          <a:bodyPr wrap="none">
            <a:spAutoFit/>
          </a:bodyPr>
          <a:lstStyle/>
          <a:p>
            <a:pPr algn="ctr"/>
            <a:r>
              <a:rPr lang="en-US" altLang="en-US" sz="4400" b="1" dirty="0" smtClean="0">
                <a:solidFill>
                  <a:schemeClr val="tx2"/>
                </a:solidFill>
                <a:latin typeface="Arial Black" pitchFamily="34" charset="0"/>
              </a:rPr>
              <a:t>Food </a:t>
            </a:r>
            <a:endParaRPr lang="en-US" altLang="en-US" sz="3600" b="1" dirty="0" smtClean="0">
              <a:solidFill>
                <a:schemeClr val="tx2"/>
              </a:solidFill>
              <a:latin typeface="Arial Black" pitchFamily="34" charset="0"/>
            </a:endParaRPr>
          </a:p>
        </p:txBody>
      </p:sp>
      <p:sp>
        <p:nvSpPr>
          <p:cNvPr id="11" name="Rectangle 10"/>
          <p:cNvSpPr/>
          <p:nvPr/>
        </p:nvSpPr>
        <p:spPr>
          <a:xfrm>
            <a:off x="3297352" y="5639191"/>
            <a:ext cx="1983235" cy="769441"/>
          </a:xfrm>
          <a:prstGeom prst="rect">
            <a:avLst/>
          </a:prstGeom>
        </p:spPr>
        <p:txBody>
          <a:bodyPr wrap="none">
            <a:spAutoFit/>
          </a:bodyPr>
          <a:lstStyle/>
          <a:p>
            <a:pPr algn="ctr"/>
            <a:r>
              <a:rPr lang="en-US" altLang="en-US" sz="4400" b="1" dirty="0" smtClean="0">
                <a:solidFill>
                  <a:schemeClr val="tx2"/>
                </a:solidFill>
                <a:latin typeface="Arial Black" pitchFamily="34" charset="0"/>
              </a:rPr>
              <a:t>Water</a:t>
            </a:r>
            <a:endParaRPr lang="en-US" altLang="en-US" sz="3600" b="1" dirty="0" smtClean="0">
              <a:solidFill>
                <a:schemeClr val="tx2"/>
              </a:solidFill>
              <a:latin typeface="Arial Black" pitchFamily="34" charset="0"/>
            </a:endParaRPr>
          </a:p>
        </p:txBody>
      </p:sp>
      <p:sp>
        <p:nvSpPr>
          <p:cNvPr id="12" name="Rectangle 11"/>
          <p:cNvSpPr/>
          <p:nvPr/>
        </p:nvSpPr>
        <p:spPr>
          <a:xfrm>
            <a:off x="6038375" y="5094906"/>
            <a:ext cx="2597186" cy="769441"/>
          </a:xfrm>
          <a:prstGeom prst="rect">
            <a:avLst/>
          </a:prstGeom>
        </p:spPr>
        <p:txBody>
          <a:bodyPr wrap="none">
            <a:spAutoFit/>
          </a:bodyPr>
          <a:lstStyle/>
          <a:p>
            <a:pPr algn="ctr"/>
            <a:r>
              <a:rPr lang="en-US" altLang="en-US" sz="4400" b="1" dirty="0" smtClean="0">
                <a:solidFill>
                  <a:schemeClr val="tx2"/>
                </a:solidFill>
                <a:latin typeface="Arial Black" pitchFamily="34" charset="0"/>
              </a:rPr>
              <a:t> Shelter</a:t>
            </a:r>
            <a:endParaRPr lang="en-US" altLang="en-US" sz="3600" b="1" dirty="0" smtClean="0">
              <a:solidFill>
                <a:schemeClr val="tx2"/>
              </a:solidFill>
              <a:latin typeface="Arial Black" pitchFamily="34" charset="0"/>
            </a:endParaRPr>
          </a:p>
        </p:txBody>
      </p:sp>
      <p:sp>
        <p:nvSpPr>
          <p:cNvPr id="13" name="Rectangle 12"/>
          <p:cNvSpPr/>
          <p:nvPr/>
        </p:nvSpPr>
        <p:spPr>
          <a:xfrm>
            <a:off x="8630224" y="5726277"/>
            <a:ext cx="2943434" cy="769441"/>
          </a:xfrm>
          <a:prstGeom prst="rect">
            <a:avLst/>
          </a:prstGeom>
        </p:spPr>
        <p:txBody>
          <a:bodyPr wrap="none">
            <a:spAutoFit/>
          </a:bodyPr>
          <a:lstStyle/>
          <a:p>
            <a:pPr algn="ctr"/>
            <a:r>
              <a:rPr lang="en-US" altLang="en-US" sz="4400" b="1" dirty="0" smtClean="0">
                <a:solidFill>
                  <a:schemeClr val="tx2"/>
                </a:solidFill>
                <a:latin typeface="Arial Black" pitchFamily="34" charset="0"/>
              </a:rPr>
              <a:t> Clothing</a:t>
            </a:r>
            <a:endParaRPr lang="en-US" altLang="en-US" sz="3600" b="1" dirty="0" smtClean="0">
              <a:solidFill>
                <a:schemeClr val="tx2"/>
              </a:solidFill>
              <a:latin typeface="Arial Black" pitchFamily="34" charset="0"/>
            </a:endParaRPr>
          </a:p>
        </p:txBody>
      </p:sp>
    </p:spTree>
    <p:extLst>
      <p:ext uri="{BB962C8B-B14F-4D97-AF65-F5344CB8AC3E}">
        <p14:creationId xmlns="" xmlns:p14="http://schemas.microsoft.com/office/powerpoint/2010/main" val="3022685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allAtOnce"/>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08590" y="1369521"/>
            <a:ext cx="2606534" cy="2306782"/>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20572"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#2</a:t>
            </a:r>
            <a:endParaRPr lang="en-US" sz="4000" dirty="0">
              <a:solidFill>
                <a:srgbClr val="C00000"/>
              </a:solidFill>
            </a:endParaRPr>
          </a:p>
        </p:txBody>
      </p:sp>
      <p:sp>
        <p:nvSpPr>
          <p:cNvPr id="5" name="Rectangle 4"/>
          <p:cNvSpPr/>
          <p:nvPr/>
        </p:nvSpPr>
        <p:spPr>
          <a:xfrm>
            <a:off x="4000509" y="508253"/>
            <a:ext cx="7039106"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DOMESTIC  MATTERS.</a:t>
            </a:r>
          </a:p>
        </p:txBody>
      </p:sp>
      <p:sp>
        <p:nvSpPr>
          <p:cNvPr id="8" name="Rectangle 7"/>
          <p:cNvSpPr/>
          <p:nvPr/>
        </p:nvSpPr>
        <p:spPr>
          <a:xfrm>
            <a:off x="553103" y="2055822"/>
            <a:ext cx="11308080" cy="4154984"/>
          </a:xfrm>
          <a:prstGeom prst="rect">
            <a:avLst/>
          </a:prstGeom>
        </p:spPr>
        <p:txBody>
          <a:bodyPr wrap="square">
            <a:spAutoFit/>
          </a:bodyPr>
          <a:lstStyle/>
          <a:p>
            <a:r>
              <a:rPr lang="en-US" altLang="en-US" sz="4400" b="1" dirty="0" smtClean="0">
                <a:solidFill>
                  <a:srgbClr val="C00000"/>
                </a:solidFill>
              </a:rPr>
              <a:t>1 Peter 3:7 </a:t>
            </a:r>
            <a:r>
              <a:rPr lang="en-US" altLang="en-US" sz="4400" b="1" dirty="0" smtClean="0"/>
              <a:t>“Likewise, ye husbands, </a:t>
            </a:r>
          </a:p>
          <a:p>
            <a:r>
              <a:rPr lang="en-US" altLang="en-US" sz="4400" b="1" dirty="0" smtClean="0"/>
              <a:t>dwell with them according to </a:t>
            </a:r>
          </a:p>
          <a:p>
            <a:r>
              <a:rPr lang="en-US" altLang="en-US" sz="4400" b="1" dirty="0" smtClean="0"/>
              <a:t>knowledge, giving </a:t>
            </a:r>
            <a:r>
              <a:rPr lang="en-US" altLang="en-US" sz="4400" b="1" dirty="0" err="1" smtClean="0"/>
              <a:t>honour</a:t>
            </a:r>
            <a:r>
              <a:rPr lang="en-US" altLang="en-US" sz="4400" b="1" dirty="0" smtClean="0"/>
              <a:t> unto the wife, </a:t>
            </a:r>
          </a:p>
          <a:p>
            <a:r>
              <a:rPr lang="en-US" altLang="en-US" sz="4400" b="1" dirty="0" smtClean="0"/>
              <a:t>as unto the weaker vessel, and as being heirs together of the grace of life; that your prayers be not hindered.”    </a:t>
            </a:r>
            <a:r>
              <a:rPr lang="en-US" altLang="en-US" sz="3600" b="1" dirty="0" smtClean="0">
                <a:solidFill>
                  <a:srgbClr val="0070C0"/>
                </a:solidFill>
              </a:rPr>
              <a:t>(Eph. 5:21-6:4)</a:t>
            </a:r>
          </a:p>
        </p:txBody>
      </p:sp>
      <p:cxnSp>
        <p:nvCxnSpPr>
          <p:cNvPr id="16" name="Straight Connector 15"/>
          <p:cNvCxnSpPr/>
          <p:nvPr/>
        </p:nvCxnSpPr>
        <p:spPr>
          <a:xfrm flipV="1">
            <a:off x="7284966" y="5430129"/>
            <a:ext cx="3983256"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428074" y="4121834"/>
            <a:ext cx="6447446" cy="2579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2670" y="3416105"/>
            <a:ext cx="38003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0806" y="6060830"/>
            <a:ext cx="3983256"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168584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6990" y="365761"/>
            <a:ext cx="5124907" cy="2932314"/>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8642" y="4171950"/>
            <a:ext cx="2555059" cy="1847504"/>
          </a:xfrm>
          <a:prstGeom prst="rect">
            <a:avLst/>
          </a:prstGeom>
        </p:spPr>
      </p:pic>
      <p:sp>
        <p:nvSpPr>
          <p:cNvPr id="4" name="Rectangle 3"/>
          <p:cNvSpPr/>
          <p:nvPr/>
        </p:nvSpPr>
        <p:spPr>
          <a:xfrm>
            <a:off x="1199416" y="4574852"/>
            <a:ext cx="1998451" cy="707886"/>
          </a:xfrm>
          <a:prstGeom prst="rect">
            <a:avLst/>
          </a:prstGeom>
        </p:spPr>
        <p:txBody>
          <a:bodyPr wrap="square">
            <a:spAutoFit/>
          </a:bodyPr>
          <a:lstStyle/>
          <a:p>
            <a:r>
              <a:rPr lang="en-US" altLang="en-US" sz="4000" b="1" dirty="0" smtClean="0">
                <a:solidFill>
                  <a:srgbClr val="C00000"/>
                </a:solidFill>
              </a:rPr>
              <a:t>NAIL #3</a:t>
            </a:r>
            <a:endParaRPr lang="en-US" sz="4000" dirty="0">
              <a:solidFill>
                <a:srgbClr val="C00000"/>
              </a:solidFill>
            </a:endParaRPr>
          </a:p>
        </p:txBody>
      </p:sp>
      <p:sp>
        <p:nvSpPr>
          <p:cNvPr id="5" name="Rectangle 4"/>
          <p:cNvSpPr/>
          <p:nvPr/>
        </p:nvSpPr>
        <p:spPr>
          <a:xfrm>
            <a:off x="4481921" y="4613605"/>
            <a:ext cx="6612708" cy="1569660"/>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DISOBEDIENCE TO</a:t>
            </a:r>
          </a:p>
          <a:p>
            <a:r>
              <a:rPr lang="en-US" altLang="en-US" sz="4800" b="1" dirty="0" smtClean="0">
                <a:solidFill>
                  <a:srgbClr val="0070C0"/>
                </a:solidFill>
                <a:latin typeface="Eras Bold ITC" panose="020B0907030504020204" pitchFamily="34" charset="0"/>
              </a:rPr>
              <a:t>THE WORD OF GOD</a:t>
            </a:r>
          </a:p>
        </p:txBody>
      </p:sp>
      <p:sp>
        <p:nvSpPr>
          <p:cNvPr id="7" name="Rectangle 6"/>
          <p:cNvSpPr/>
          <p:nvPr/>
        </p:nvSpPr>
        <p:spPr>
          <a:xfrm>
            <a:off x="5639508" y="544546"/>
            <a:ext cx="6096000" cy="3293209"/>
          </a:xfrm>
          <a:prstGeom prst="rect">
            <a:avLst/>
          </a:prstGeom>
        </p:spPr>
        <p:txBody>
          <a:bodyPr>
            <a:spAutoFit/>
          </a:bodyPr>
          <a:lstStyle/>
          <a:p>
            <a:pPr algn="ctr">
              <a:spcBef>
                <a:spcPct val="50000"/>
              </a:spcBef>
            </a:pPr>
            <a:r>
              <a:rPr lang="en-US" altLang="en-US" sz="3200" b="1" dirty="0">
                <a:solidFill>
                  <a:srgbClr val="002060"/>
                </a:solidFill>
                <a:latin typeface="Eras Bold ITC" panose="020B0907030504020204" pitchFamily="34" charset="0"/>
              </a:rPr>
              <a:t>The greatest </a:t>
            </a:r>
            <a:r>
              <a:rPr lang="en-US" altLang="en-US" sz="3200" b="1" u="sng" dirty="0">
                <a:solidFill>
                  <a:srgbClr val="002060"/>
                </a:solidFill>
                <a:latin typeface="Eras Bold ITC" panose="020B0907030504020204" pitchFamily="34" charset="0"/>
              </a:rPr>
              <a:t>knowledge</a:t>
            </a:r>
            <a:r>
              <a:rPr lang="en-US" altLang="en-US" sz="3200" b="1" dirty="0">
                <a:solidFill>
                  <a:srgbClr val="002060"/>
                </a:solidFill>
                <a:latin typeface="Eras Bold ITC" panose="020B0907030504020204" pitchFamily="34" charset="0"/>
              </a:rPr>
              <a:t> in all the world is to</a:t>
            </a:r>
            <a:br>
              <a:rPr lang="en-US" altLang="en-US" sz="3200" b="1" dirty="0">
                <a:solidFill>
                  <a:srgbClr val="002060"/>
                </a:solidFill>
                <a:latin typeface="Eras Bold ITC" panose="020B0907030504020204" pitchFamily="34" charset="0"/>
              </a:rPr>
            </a:br>
            <a:r>
              <a:rPr lang="en-US" altLang="en-US" sz="3200" b="1" u="sng" dirty="0">
                <a:solidFill>
                  <a:srgbClr val="002060"/>
                </a:solidFill>
                <a:latin typeface="Eras Bold ITC" panose="020B0907030504020204" pitchFamily="34" charset="0"/>
              </a:rPr>
              <a:t>know</a:t>
            </a:r>
            <a:r>
              <a:rPr lang="en-US" altLang="en-US" sz="3200" b="1" dirty="0">
                <a:solidFill>
                  <a:srgbClr val="002060"/>
                </a:solidFill>
                <a:latin typeface="Eras Bold ITC" panose="020B0907030504020204" pitchFamily="34" charset="0"/>
              </a:rPr>
              <a:t> the will of God.</a:t>
            </a:r>
          </a:p>
          <a:p>
            <a:pPr algn="ctr">
              <a:spcBef>
                <a:spcPct val="50000"/>
              </a:spcBef>
            </a:pPr>
            <a:r>
              <a:rPr lang="en-US" altLang="en-US" sz="3200" b="1" dirty="0">
                <a:solidFill>
                  <a:srgbClr val="002060"/>
                </a:solidFill>
                <a:latin typeface="Eras Bold ITC" panose="020B0907030504020204" pitchFamily="34" charset="0"/>
              </a:rPr>
              <a:t>The greatest </a:t>
            </a:r>
            <a:r>
              <a:rPr lang="en-US" altLang="en-US" sz="3200" b="1" u="sng" dirty="0">
                <a:solidFill>
                  <a:srgbClr val="002060"/>
                </a:solidFill>
                <a:latin typeface="Eras Bold ITC" panose="020B0907030504020204" pitchFamily="34" charset="0"/>
              </a:rPr>
              <a:t>act</a:t>
            </a:r>
            <a:r>
              <a:rPr lang="en-US" altLang="en-US" sz="3200" b="1" dirty="0">
                <a:solidFill>
                  <a:srgbClr val="002060"/>
                </a:solidFill>
                <a:latin typeface="Eras Bold ITC" panose="020B0907030504020204" pitchFamily="34" charset="0"/>
              </a:rPr>
              <a:t> in all the world is to</a:t>
            </a:r>
            <a:br>
              <a:rPr lang="en-US" altLang="en-US" sz="3200" b="1" dirty="0">
                <a:solidFill>
                  <a:srgbClr val="002060"/>
                </a:solidFill>
                <a:latin typeface="Eras Bold ITC" panose="020B0907030504020204" pitchFamily="34" charset="0"/>
              </a:rPr>
            </a:br>
            <a:r>
              <a:rPr lang="en-US" altLang="en-US" sz="3200" b="1" u="sng" dirty="0">
                <a:solidFill>
                  <a:srgbClr val="002060"/>
                </a:solidFill>
                <a:latin typeface="Eras Bold ITC" panose="020B0907030504020204" pitchFamily="34" charset="0"/>
              </a:rPr>
              <a:t>do</a:t>
            </a:r>
            <a:r>
              <a:rPr lang="en-US" altLang="en-US" sz="3200" b="1" dirty="0">
                <a:solidFill>
                  <a:srgbClr val="002060"/>
                </a:solidFill>
                <a:latin typeface="Eras Bold ITC" panose="020B0907030504020204" pitchFamily="34" charset="0"/>
              </a:rPr>
              <a:t> the will of God.</a:t>
            </a:r>
          </a:p>
        </p:txBody>
      </p:sp>
      <p:sp>
        <p:nvSpPr>
          <p:cNvPr id="9" name="Rounded Rectangle 8"/>
          <p:cNvSpPr/>
          <p:nvPr/>
        </p:nvSpPr>
        <p:spPr>
          <a:xfrm>
            <a:off x="5661926" y="285750"/>
            <a:ext cx="6042393" cy="3783330"/>
          </a:xfrm>
          <a:prstGeom prst="roundRect">
            <a:avLst/>
          </a:prstGeom>
          <a:noFill/>
          <a:ln w="889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94972" y="3065902"/>
            <a:ext cx="4015470" cy="830997"/>
          </a:xfrm>
          <a:prstGeom prst="rect">
            <a:avLst/>
          </a:prstGeom>
          <a:noFill/>
        </p:spPr>
        <p:txBody>
          <a:bodyPr wrap="square" rtlCol="0">
            <a:spAutoFit/>
          </a:bodyPr>
          <a:lstStyle/>
          <a:p>
            <a:pPr algn="ctr"/>
            <a:r>
              <a:rPr lang="en-US" sz="2400" b="1" dirty="0" smtClean="0">
                <a:solidFill>
                  <a:srgbClr val="C00000"/>
                </a:solidFill>
                <a:latin typeface="Arial Black" pitchFamily="34" charset="0"/>
              </a:rPr>
              <a:t>Reading  and Studying God’s Word</a:t>
            </a:r>
            <a:endParaRPr lang="en-US" sz="2400" b="1" dirty="0">
              <a:solidFill>
                <a:srgbClr val="C00000"/>
              </a:solidFill>
              <a:latin typeface="Arial Black" pitchFamily="34" charset="0"/>
            </a:endParaRPr>
          </a:p>
        </p:txBody>
      </p:sp>
    </p:spTree>
    <p:extLst>
      <p:ext uri="{BB962C8B-B14F-4D97-AF65-F5344CB8AC3E}">
        <p14:creationId xmlns="" xmlns:p14="http://schemas.microsoft.com/office/powerpoint/2010/main" val="5027636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56757" y="1722253"/>
            <a:ext cx="3000159" cy="171659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#3</a:t>
            </a:r>
            <a:endParaRPr lang="en-US" sz="4000" dirty="0">
              <a:solidFill>
                <a:srgbClr val="C00000"/>
              </a:solidFill>
            </a:endParaRPr>
          </a:p>
        </p:txBody>
      </p:sp>
      <p:sp>
        <p:nvSpPr>
          <p:cNvPr id="5" name="Rectangle 4"/>
          <p:cNvSpPr/>
          <p:nvPr/>
        </p:nvSpPr>
        <p:spPr>
          <a:xfrm>
            <a:off x="4237999" y="257836"/>
            <a:ext cx="6612708" cy="1569660"/>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DISOBEDIENCE TO</a:t>
            </a:r>
          </a:p>
          <a:p>
            <a:r>
              <a:rPr lang="en-US" altLang="en-US" sz="4800" b="1" dirty="0" smtClean="0">
                <a:solidFill>
                  <a:srgbClr val="0070C0"/>
                </a:solidFill>
                <a:latin typeface="Eras Bold ITC" panose="020B0907030504020204" pitchFamily="34" charset="0"/>
              </a:rPr>
              <a:t>THE WORD OF GOD</a:t>
            </a:r>
          </a:p>
        </p:txBody>
      </p:sp>
      <p:sp>
        <p:nvSpPr>
          <p:cNvPr id="8" name="Rectangle 7"/>
          <p:cNvSpPr/>
          <p:nvPr/>
        </p:nvSpPr>
        <p:spPr>
          <a:xfrm>
            <a:off x="438803" y="2055822"/>
            <a:ext cx="11308080" cy="2123658"/>
          </a:xfrm>
          <a:prstGeom prst="rect">
            <a:avLst/>
          </a:prstGeom>
        </p:spPr>
        <p:txBody>
          <a:bodyPr wrap="square">
            <a:spAutoFit/>
          </a:bodyPr>
          <a:lstStyle/>
          <a:p>
            <a:r>
              <a:rPr lang="en-US" altLang="en-US" sz="4400" b="1" dirty="0" smtClean="0">
                <a:solidFill>
                  <a:srgbClr val="C00000"/>
                </a:solidFill>
              </a:rPr>
              <a:t>Proverbs 28:9 </a:t>
            </a:r>
            <a:r>
              <a:rPr lang="en-US" altLang="en-US" sz="4400" b="1" dirty="0" smtClean="0"/>
              <a:t>“He that </a:t>
            </a:r>
            <a:r>
              <a:rPr lang="en-US" altLang="en-US" sz="4400" b="1" dirty="0" err="1" smtClean="0"/>
              <a:t>turneth</a:t>
            </a:r>
            <a:r>
              <a:rPr lang="en-US" altLang="en-US" sz="4400" b="1" dirty="0" smtClean="0"/>
              <a:t> away </a:t>
            </a:r>
          </a:p>
          <a:p>
            <a:r>
              <a:rPr lang="en-US" altLang="en-US" sz="4400" b="1" dirty="0" smtClean="0"/>
              <a:t>his ear from hearing the law, even his </a:t>
            </a:r>
          </a:p>
          <a:p>
            <a:r>
              <a:rPr lang="en-US" altLang="en-US" sz="4400" b="1" dirty="0" smtClean="0"/>
              <a:t>prayer shall be abomination.” </a:t>
            </a:r>
          </a:p>
        </p:txBody>
      </p:sp>
      <p:sp>
        <p:nvSpPr>
          <p:cNvPr id="7" name="Rectangle 6"/>
          <p:cNvSpPr/>
          <p:nvPr/>
        </p:nvSpPr>
        <p:spPr>
          <a:xfrm>
            <a:off x="438803" y="4407806"/>
            <a:ext cx="11308080" cy="2031325"/>
          </a:xfrm>
          <a:prstGeom prst="rect">
            <a:avLst/>
          </a:prstGeom>
        </p:spPr>
        <p:txBody>
          <a:bodyPr wrap="square">
            <a:spAutoFit/>
          </a:bodyPr>
          <a:lstStyle/>
          <a:p>
            <a:r>
              <a:rPr lang="en-US" altLang="en-US" sz="4200" b="1" dirty="0" smtClean="0">
                <a:solidFill>
                  <a:srgbClr val="C00000"/>
                </a:solidFill>
              </a:rPr>
              <a:t>1 John 3:22 </a:t>
            </a:r>
            <a:r>
              <a:rPr lang="en-US" altLang="en-US" sz="4200" b="1" dirty="0" smtClean="0"/>
              <a:t>“And whatsoever we ask, we receive of him, </a:t>
            </a:r>
            <a:r>
              <a:rPr lang="en-US" altLang="en-US" sz="4200" b="1" u="sng" dirty="0" smtClean="0"/>
              <a:t>because</a:t>
            </a:r>
            <a:r>
              <a:rPr lang="en-US" altLang="en-US" sz="4200" b="1" dirty="0" smtClean="0"/>
              <a:t> we keep his commandments, and do those things that are pleasing in his sight.”</a:t>
            </a:r>
          </a:p>
        </p:txBody>
      </p:sp>
    </p:spTree>
    <p:extLst>
      <p:ext uri="{BB962C8B-B14F-4D97-AF65-F5344CB8AC3E}">
        <p14:creationId xmlns="" xmlns:p14="http://schemas.microsoft.com/office/powerpoint/2010/main" val="25427288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4465" y="466602"/>
            <a:ext cx="11575472" cy="5800370"/>
          </a:xfrm>
          <a:prstGeom prst="rect">
            <a:avLst/>
          </a:prstGeom>
        </p:spPr>
        <p:txBody>
          <a:bodyPr wrap="square">
            <a:spAutoFit/>
          </a:bodyPr>
          <a:lstStyle/>
          <a:p>
            <a:pPr>
              <a:lnSpc>
                <a:spcPct val="80000"/>
              </a:lnSpc>
            </a:pPr>
            <a:r>
              <a:rPr lang="en-US" altLang="en-US" sz="6600" b="1" dirty="0" smtClean="0">
                <a:solidFill>
                  <a:srgbClr val="C00000"/>
                </a:solidFill>
              </a:rPr>
              <a:t>Matthew 9:35-38 </a:t>
            </a:r>
            <a:r>
              <a:rPr lang="en-US" altLang="en-US" sz="6600" b="1" dirty="0" smtClean="0"/>
              <a:t>“And Jesus went about all the cities and villages, teaching in their synagogues, and preaching the gospel of the kingdom, and healing every sickness and every disease among the people.</a:t>
            </a:r>
          </a:p>
        </p:txBody>
      </p:sp>
    </p:spTree>
    <p:extLst>
      <p:ext uri="{BB962C8B-B14F-4D97-AF65-F5344CB8AC3E}">
        <p14:creationId xmlns="" xmlns:p14="http://schemas.microsoft.com/office/powerpoint/2010/main" val="36875170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056757" y="1722253"/>
            <a:ext cx="3000159" cy="171659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#3</a:t>
            </a:r>
            <a:endParaRPr lang="en-US" sz="4000" dirty="0">
              <a:solidFill>
                <a:srgbClr val="C00000"/>
              </a:solidFill>
            </a:endParaRPr>
          </a:p>
        </p:txBody>
      </p:sp>
      <p:sp>
        <p:nvSpPr>
          <p:cNvPr id="5" name="Rectangle 4"/>
          <p:cNvSpPr/>
          <p:nvPr/>
        </p:nvSpPr>
        <p:spPr>
          <a:xfrm>
            <a:off x="4237999" y="257836"/>
            <a:ext cx="6612708" cy="1569660"/>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DISOBEDIENCE TO</a:t>
            </a:r>
          </a:p>
          <a:p>
            <a:r>
              <a:rPr lang="en-US" altLang="en-US" sz="4800" b="1" dirty="0" smtClean="0">
                <a:solidFill>
                  <a:srgbClr val="0070C0"/>
                </a:solidFill>
                <a:latin typeface="Eras Bold ITC" panose="020B0907030504020204" pitchFamily="34" charset="0"/>
              </a:rPr>
              <a:t>THE WORD OF GOD</a:t>
            </a:r>
          </a:p>
        </p:txBody>
      </p:sp>
      <p:sp>
        <p:nvSpPr>
          <p:cNvPr id="8" name="Rectangle 7"/>
          <p:cNvSpPr/>
          <p:nvPr/>
        </p:nvSpPr>
        <p:spPr>
          <a:xfrm>
            <a:off x="438803" y="1804362"/>
            <a:ext cx="11308080" cy="2123658"/>
          </a:xfrm>
          <a:prstGeom prst="rect">
            <a:avLst/>
          </a:prstGeom>
        </p:spPr>
        <p:txBody>
          <a:bodyPr wrap="square">
            <a:spAutoFit/>
          </a:bodyPr>
          <a:lstStyle/>
          <a:p>
            <a:r>
              <a:rPr lang="en-US" altLang="en-US" sz="4400" b="1" dirty="0" smtClean="0">
                <a:solidFill>
                  <a:srgbClr val="C00000"/>
                </a:solidFill>
              </a:rPr>
              <a:t>2 Timothy 2:19 </a:t>
            </a:r>
            <a:r>
              <a:rPr lang="en-US" altLang="en-US" sz="4400" b="1" dirty="0" smtClean="0"/>
              <a:t>“…Let every one that </a:t>
            </a:r>
          </a:p>
          <a:p>
            <a:r>
              <a:rPr lang="en-US" altLang="en-US" sz="4400" b="1" dirty="0" err="1" smtClean="0"/>
              <a:t>nameth</a:t>
            </a:r>
            <a:r>
              <a:rPr lang="en-US" altLang="en-US" sz="4400" b="1" dirty="0" smtClean="0"/>
              <a:t> the name of Christ depart </a:t>
            </a:r>
          </a:p>
          <a:p>
            <a:r>
              <a:rPr lang="en-US" altLang="en-US" sz="4400" b="1" dirty="0" smtClean="0"/>
              <a:t>from iniquity.” </a:t>
            </a:r>
          </a:p>
        </p:txBody>
      </p:sp>
      <p:sp>
        <p:nvSpPr>
          <p:cNvPr id="7" name="Rectangle 6"/>
          <p:cNvSpPr/>
          <p:nvPr/>
        </p:nvSpPr>
        <p:spPr>
          <a:xfrm>
            <a:off x="438803" y="3858219"/>
            <a:ext cx="11308080" cy="1384995"/>
          </a:xfrm>
          <a:prstGeom prst="rect">
            <a:avLst/>
          </a:prstGeom>
        </p:spPr>
        <p:txBody>
          <a:bodyPr wrap="square">
            <a:spAutoFit/>
          </a:bodyPr>
          <a:lstStyle/>
          <a:p>
            <a:r>
              <a:rPr lang="en-US" altLang="en-US" sz="4200" b="1" dirty="0" smtClean="0">
                <a:solidFill>
                  <a:srgbClr val="C00000"/>
                </a:solidFill>
              </a:rPr>
              <a:t>1 Thess. 5:22 </a:t>
            </a:r>
            <a:r>
              <a:rPr lang="en-US" altLang="en-US" sz="4200" b="1" dirty="0" smtClean="0"/>
              <a:t>“Abstain from all appearance of                           </a:t>
            </a:r>
            <a:br>
              <a:rPr lang="en-US" altLang="en-US" sz="4200" b="1" dirty="0" smtClean="0"/>
            </a:br>
            <a:r>
              <a:rPr lang="en-US" altLang="en-US" sz="4200" b="1" dirty="0" smtClean="0"/>
              <a:t>                          evil.” </a:t>
            </a:r>
          </a:p>
        </p:txBody>
      </p:sp>
      <p:sp>
        <p:nvSpPr>
          <p:cNvPr id="9" name="Rectangle 8"/>
          <p:cNvSpPr/>
          <p:nvPr/>
        </p:nvSpPr>
        <p:spPr>
          <a:xfrm>
            <a:off x="438803" y="5192373"/>
            <a:ext cx="11308080" cy="1384995"/>
          </a:xfrm>
          <a:prstGeom prst="rect">
            <a:avLst/>
          </a:prstGeom>
        </p:spPr>
        <p:txBody>
          <a:bodyPr wrap="square">
            <a:spAutoFit/>
          </a:bodyPr>
          <a:lstStyle/>
          <a:p>
            <a:r>
              <a:rPr lang="en-US" altLang="en-US" sz="4200" b="1" dirty="0" smtClean="0">
                <a:solidFill>
                  <a:srgbClr val="C00000"/>
                </a:solidFill>
              </a:rPr>
              <a:t>2 Timothy 2:22 </a:t>
            </a:r>
            <a:r>
              <a:rPr lang="en-US" altLang="en-US" sz="4200" b="1" dirty="0" smtClean="0"/>
              <a:t>“Flee also youthful lusts: but follow righteousness, faith, charity, peace…”</a:t>
            </a:r>
          </a:p>
        </p:txBody>
      </p:sp>
    </p:spTree>
    <p:extLst>
      <p:ext uri="{BB962C8B-B14F-4D97-AF65-F5344CB8AC3E}">
        <p14:creationId xmlns="" xmlns:p14="http://schemas.microsoft.com/office/powerpoint/2010/main" val="33866251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#4</a:t>
            </a:r>
            <a:endParaRPr lang="en-US" sz="4000" dirty="0">
              <a:solidFill>
                <a:srgbClr val="C00000"/>
              </a:solidFill>
            </a:endParaRPr>
          </a:p>
        </p:txBody>
      </p:sp>
      <p:sp>
        <p:nvSpPr>
          <p:cNvPr id="5" name="Rectangle 4"/>
          <p:cNvSpPr/>
          <p:nvPr/>
        </p:nvSpPr>
        <p:spPr>
          <a:xfrm>
            <a:off x="4237999" y="257836"/>
            <a:ext cx="6175088"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UNCONFESSED SIN</a:t>
            </a:r>
          </a:p>
        </p:txBody>
      </p:sp>
      <p:sp>
        <p:nvSpPr>
          <p:cNvPr id="7" name="Rectangle 6"/>
          <p:cNvSpPr/>
          <p:nvPr/>
        </p:nvSpPr>
        <p:spPr>
          <a:xfrm>
            <a:off x="683714" y="3461013"/>
            <a:ext cx="10700566" cy="769441"/>
          </a:xfrm>
          <a:prstGeom prst="rect">
            <a:avLst/>
          </a:prstGeom>
        </p:spPr>
        <p:txBody>
          <a:bodyPr wrap="square">
            <a:spAutoFit/>
          </a:bodyPr>
          <a:lstStyle/>
          <a:p>
            <a:r>
              <a:rPr lang="en-US" altLang="en-US" sz="4400" b="1" dirty="0" smtClean="0">
                <a:solidFill>
                  <a:srgbClr val="C00000"/>
                </a:solidFill>
              </a:rPr>
              <a:t>COMMISSION </a:t>
            </a:r>
            <a:r>
              <a:rPr lang="en-US" altLang="en-US" sz="4400" b="1" dirty="0" smtClean="0"/>
              <a:t>- doing what I should not do. </a:t>
            </a:r>
          </a:p>
        </p:txBody>
      </p:sp>
      <p:sp>
        <p:nvSpPr>
          <p:cNvPr id="2" name="Rectangle 1"/>
          <p:cNvSpPr/>
          <p:nvPr/>
        </p:nvSpPr>
        <p:spPr>
          <a:xfrm>
            <a:off x="2364967" y="2104743"/>
            <a:ext cx="7338060" cy="777240"/>
          </a:xfrm>
          <a:prstGeom prst="rect">
            <a:avLst/>
          </a:prstGeom>
          <a:solidFill>
            <a:srgbClr val="FFFF00"/>
          </a:solidFill>
          <a:ln w="635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3600" b="1" dirty="0" smtClean="0">
                <a:solidFill>
                  <a:schemeClr val="tx1"/>
                </a:solidFill>
                <a:latin typeface="Arial Rounded MT Bold" panose="020F0704030504030204" pitchFamily="34" charset="0"/>
              </a:rPr>
              <a:t>There are two Kinds of SIN</a:t>
            </a:r>
            <a:endParaRPr lang="en-US" altLang="en-US" sz="3600" b="1" dirty="0">
              <a:solidFill>
                <a:schemeClr val="tx1"/>
              </a:solidFill>
              <a:latin typeface="Arial Rounded MT Bold" panose="020F0704030504030204" pitchFamily="34" charset="0"/>
            </a:endParaRPr>
          </a:p>
        </p:txBody>
      </p:sp>
      <p:sp>
        <p:nvSpPr>
          <p:cNvPr id="10" name="Rectangle 9"/>
          <p:cNvSpPr/>
          <p:nvPr/>
        </p:nvSpPr>
        <p:spPr>
          <a:xfrm>
            <a:off x="742560" y="4582450"/>
            <a:ext cx="10700566" cy="1446550"/>
          </a:xfrm>
          <a:prstGeom prst="rect">
            <a:avLst/>
          </a:prstGeom>
        </p:spPr>
        <p:txBody>
          <a:bodyPr wrap="square">
            <a:spAutoFit/>
          </a:bodyPr>
          <a:lstStyle/>
          <a:p>
            <a:r>
              <a:rPr lang="en-US" altLang="en-US" sz="4400" b="1" dirty="0" smtClean="0">
                <a:solidFill>
                  <a:srgbClr val="C00000"/>
                </a:solidFill>
              </a:rPr>
              <a:t>OMISSION </a:t>
            </a:r>
            <a:r>
              <a:rPr lang="en-US" altLang="en-US" sz="4400" b="1" dirty="0" smtClean="0"/>
              <a:t>- not doing what I should do.</a:t>
            </a:r>
            <a:br>
              <a:rPr lang="en-US" altLang="en-US" sz="4400" b="1" dirty="0" smtClean="0"/>
            </a:br>
            <a:endParaRPr lang="en-US" altLang="en-US" sz="4400" b="1" dirty="0" smtClean="0"/>
          </a:p>
        </p:txBody>
      </p:sp>
      <p:cxnSp>
        <p:nvCxnSpPr>
          <p:cNvPr id="11" name="Straight Connector 10"/>
          <p:cNvCxnSpPr/>
          <p:nvPr/>
        </p:nvCxnSpPr>
        <p:spPr>
          <a:xfrm>
            <a:off x="4343400" y="4230454"/>
            <a:ext cx="1383030" cy="135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663315" y="5305725"/>
            <a:ext cx="2234565" cy="444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068506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#4</a:t>
            </a:r>
            <a:endParaRPr lang="en-US" sz="4000" dirty="0">
              <a:solidFill>
                <a:srgbClr val="C00000"/>
              </a:solidFill>
            </a:endParaRPr>
          </a:p>
        </p:txBody>
      </p:sp>
      <p:sp>
        <p:nvSpPr>
          <p:cNvPr id="5" name="Rectangle 4"/>
          <p:cNvSpPr/>
          <p:nvPr/>
        </p:nvSpPr>
        <p:spPr>
          <a:xfrm>
            <a:off x="4237999" y="257836"/>
            <a:ext cx="6175088"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UNCONFESSED SIN</a:t>
            </a:r>
          </a:p>
        </p:txBody>
      </p:sp>
      <p:sp>
        <p:nvSpPr>
          <p:cNvPr id="7" name="Rectangle 6"/>
          <p:cNvSpPr/>
          <p:nvPr/>
        </p:nvSpPr>
        <p:spPr>
          <a:xfrm>
            <a:off x="1198064" y="1707101"/>
            <a:ext cx="10700566" cy="769441"/>
          </a:xfrm>
          <a:prstGeom prst="rect">
            <a:avLst/>
          </a:prstGeom>
        </p:spPr>
        <p:txBody>
          <a:bodyPr wrap="square">
            <a:spAutoFit/>
          </a:bodyPr>
          <a:lstStyle/>
          <a:p>
            <a:r>
              <a:rPr lang="en-US" altLang="en-US" sz="4400" b="1" dirty="0" smtClean="0">
                <a:solidFill>
                  <a:srgbClr val="0070C0"/>
                </a:solidFill>
              </a:rPr>
              <a:t>SIN IS ANYTHING THAT DISPLEASES GOD.</a:t>
            </a:r>
          </a:p>
        </p:txBody>
      </p:sp>
      <p:sp>
        <p:nvSpPr>
          <p:cNvPr id="10" name="Rectangle 9"/>
          <p:cNvSpPr/>
          <p:nvPr/>
        </p:nvSpPr>
        <p:spPr>
          <a:xfrm>
            <a:off x="683714" y="2465772"/>
            <a:ext cx="10700566" cy="1446550"/>
          </a:xfrm>
          <a:prstGeom prst="rect">
            <a:avLst/>
          </a:prstGeom>
        </p:spPr>
        <p:txBody>
          <a:bodyPr wrap="square">
            <a:spAutoFit/>
          </a:bodyPr>
          <a:lstStyle/>
          <a:p>
            <a:r>
              <a:rPr lang="en-US" altLang="en-US" sz="4400" b="1" dirty="0" smtClean="0">
                <a:solidFill>
                  <a:srgbClr val="C00000"/>
                </a:solidFill>
              </a:rPr>
              <a:t>Psalm 66:18 </a:t>
            </a:r>
            <a:r>
              <a:rPr lang="en-US" altLang="en-US" sz="4400" b="1" dirty="0" smtClean="0"/>
              <a:t>“If I regard iniquity in my heart, the Lord will not hear me:” </a:t>
            </a:r>
          </a:p>
        </p:txBody>
      </p:sp>
      <p:cxnSp>
        <p:nvCxnSpPr>
          <p:cNvPr id="15" name="Straight Connector 14"/>
          <p:cNvCxnSpPr/>
          <p:nvPr/>
        </p:nvCxnSpPr>
        <p:spPr>
          <a:xfrm flipV="1">
            <a:off x="828675" y="3792632"/>
            <a:ext cx="5719672" cy="295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83714" y="4164045"/>
            <a:ext cx="11395710" cy="2123658"/>
          </a:xfrm>
          <a:prstGeom prst="rect">
            <a:avLst/>
          </a:prstGeom>
        </p:spPr>
        <p:txBody>
          <a:bodyPr wrap="square">
            <a:spAutoFit/>
          </a:bodyPr>
          <a:lstStyle/>
          <a:p>
            <a:r>
              <a:rPr lang="en-US" altLang="en-US" sz="4400" b="1" dirty="0" smtClean="0">
                <a:solidFill>
                  <a:srgbClr val="C00000"/>
                </a:solidFill>
              </a:rPr>
              <a:t>Isaiah 1:15 </a:t>
            </a:r>
            <a:r>
              <a:rPr lang="en-US" altLang="en-US" sz="4400" b="1" dirty="0" smtClean="0"/>
              <a:t>“And when ye spread forth your hands, I will hide mine eyes from you: yea, when ye make many prayers, I will not hear...”</a:t>
            </a:r>
          </a:p>
        </p:txBody>
      </p:sp>
      <p:cxnSp>
        <p:nvCxnSpPr>
          <p:cNvPr id="13" name="Straight Connector 12"/>
          <p:cNvCxnSpPr/>
          <p:nvPr/>
        </p:nvCxnSpPr>
        <p:spPr>
          <a:xfrm>
            <a:off x="7635240" y="6207693"/>
            <a:ext cx="374904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3088449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#4</a:t>
            </a:r>
            <a:endParaRPr lang="en-US" sz="4000" dirty="0">
              <a:solidFill>
                <a:srgbClr val="C00000"/>
              </a:solidFill>
            </a:endParaRPr>
          </a:p>
        </p:txBody>
      </p:sp>
      <p:sp>
        <p:nvSpPr>
          <p:cNvPr id="5" name="Rectangle 4"/>
          <p:cNvSpPr/>
          <p:nvPr/>
        </p:nvSpPr>
        <p:spPr>
          <a:xfrm>
            <a:off x="4237999" y="257836"/>
            <a:ext cx="6175088"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UNCONFESSED SIN</a:t>
            </a:r>
          </a:p>
        </p:txBody>
      </p:sp>
      <p:sp>
        <p:nvSpPr>
          <p:cNvPr id="10" name="Rectangle 9"/>
          <p:cNvSpPr/>
          <p:nvPr/>
        </p:nvSpPr>
        <p:spPr>
          <a:xfrm>
            <a:off x="523694" y="1706259"/>
            <a:ext cx="10700566" cy="2800767"/>
          </a:xfrm>
          <a:prstGeom prst="rect">
            <a:avLst/>
          </a:prstGeom>
        </p:spPr>
        <p:txBody>
          <a:bodyPr wrap="square">
            <a:spAutoFit/>
          </a:bodyPr>
          <a:lstStyle/>
          <a:p>
            <a:r>
              <a:rPr lang="en-US" altLang="en-US" sz="4400" b="1" dirty="0" smtClean="0">
                <a:solidFill>
                  <a:srgbClr val="C00000"/>
                </a:solidFill>
              </a:rPr>
              <a:t>Proverbs 28:13 </a:t>
            </a:r>
            <a:r>
              <a:rPr lang="en-US" altLang="en-US" sz="4400" b="1" dirty="0" smtClean="0"/>
              <a:t>“He that </a:t>
            </a:r>
            <a:r>
              <a:rPr lang="en-US" altLang="en-US" sz="4400" b="1" dirty="0" err="1" smtClean="0"/>
              <a:t>covereth</a:t>
            </a:r>
            <a:r>
              <a:rPr lang="en-US" altLang="en-US" sz="4400" b="1" dirty="0" smtClean="0"/>
              <a:t> his sins shall not prosper: but whoso </a:t>
            </a:r>
            <a:r>
              <a:rPr lang="en-US" altLang="en-US" sz="4400" b="1" dirty="0" err="1" smtClean="0"/>
              <a:t>confesseth</a:t>
            </a:r>
            <a:r>
              <a:rPr lang="en-US" altLang="en-US" sz="4400" b="1" dirty="0" smtClean="0"/>
              <a:t> and </a:t>
            </a:r>
            <a:r>
              <a:rPr lang="en-US" altLang="en-US" sz="4400" b="1" dirty="0" err="1" smtClean="0"/>
              <a:t>forsaketh</a:t>
            </a:r>
            <a:r>
              <a:rPr lang="en-US" altLang="en-US" sz="4400" b="1" dirty="0" smtClean="0"/>
              <a:t> them shall have mercy.” </a:t>
            </a:r>
          </a:p>
          <a:p>
            <a:endParaRPr lang="en-US" altLang="en-US" sz="4400" b="1" dirty="0" smtClean="0">
              <a:solidFill>
                <a:srgbClr val="C00000"/>
              </a:solidFill>
            </a:endParaRPr>
          </a:p>
        </p:txBody>
      </p:sp>
      <p:sp>
        <p:nvSpPr>
          <p:cNvPr id="12" name="Rectangle 11"/>
          <p:cNvSpPr/>
          <p:nvPr/>
        </p:nvSpPr>
        <p:spPr>
          <a:xfrm>
            <a:off x="523694" y="3865314"/>
            <a:ext cx="11395710" cy="2800767"/>
          </a:xfrm>
          <a:prstGeom prst="rect">
            <a:avLst/>
          </a:prstGeom>
        </p:spPr>
        <p:txBody>
          <a:bodyPr wrap="square">
            <a:spAutoFit/>
          </a:bodyPr>
          <a:lstStyle/>
          <a:p>
            <a:r>
              <a:rPr lang="en-US" altLang="en-US" sz="4400" b="1" dirty="0" smtClean="0">
                <a:solidFill>
                  <a:srgbClr val="C00000"/>
                </a:solidFill>
              </a:rPr>
              <a:t>1 John 1:9 </a:t>
            </a:r>
            <a:r>
              <a:rPr lang="en-US" altLang="en-US" sz="4400" b="1" dirty="0" smtClean="0"/>
              <a:t>“If we confess our sins, </a:t>
            </a:r>
            <a:br>
              <a:rPr lang="en-US" altLang="en-US" sz="4400" b="1" dirty="0" smtClean="0"/>
            </a:br>
            <a:r>
              <a:rPr lang="en-US" altLang="en-US" sz="4400" b="1" dirty="0" smtClean="0"/>
              <a:t>he </a:t>
            </a:r>
            <a:r>
              <a:rPr lang="en-US" altLang="en-US" sz="4400" i="1" dirty="0" smtClean="0">
                <a:solidFill>
                  <a:srgbClr val="002060"/>
                </a:solidFill>
              </a:rPr>
              <a:t>(Jesus)</a:t>
            </a:r>
            <a:r>
              <a:rPr lang="en-US" altLang="en-US" sz="4400" b="1" dirty="0" smtClean="0"/>
              <a:t> is faithful and just to forgive us our sins, and to cleanse us from all unrighteousness.”</a:t>
            </a:r>
          </a:p>
        </p:txBody>
      </p:sp>
    </p:spTree>
    <p:extLst>
      <p:ext uri="{BB962C8B-B14F-4D97-AF65-F5344CB8AC3E}">
        <p14:creationId xmlns="" xmlns:p14="http://schemas.microsoft.com/office/powerpoint/2010/main" val="36725916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#5</a:t>
            </a:r>
            <a:endParaRPr lang="en-US" sz="4000" dirty="0">
              <a:solidFill>
                <a:srgbClr val="C00000"/>
              </a:solidFill>
            </a:endParaRPr>
          </a:p>
        </p:txBody>
      </p:sp>
      <p:sp>
        <p:nvSpPr>
          <p:cNvPr id="5" name="Rectangle 4"/>
          <p:cNvSpPr/>
          <p:nvPr/>
        </p:nvSpPr>
        <p:spPr>
          <a:xfrm>
            <a:off x="4698255" y="341346"/>
            <a:ext cx="3366627"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UNBELIEF</a:t>
            </a:r>
          </a:p>
        </p:txBody>
      </p:sp>
      <p:sp>
        <p:nvSpPr>
          <p:cNvPr id="10" name="Rectangle 9"/>
          <p:cNvSpPr/>
          <p:nvPr/>
        </p:nvSpPr>
        <p:spPr>
          <a:xfrm>
            <a:off x="683714" y="1939992"/>
            <a:ext cx="10700566" cy="2554545"/>
          </a:xfrm>
          <a:prstGeom prst="rect">
            <a:avLst/>
          </a:prstGeom>
        </p:spPr>
        <p:txBody>
          <a:bodyPr wrap="square">
            <a:spAutoFit/>
          </a:bodyPr>
          <a:lstStyle/>
          <a:p>
            <a:r>
              <a:rPr lang="en-US" altLang="en-US" sz="4000" b="1" dirty="0" smtClean="0">
                <a:solidFill>
                  <a:srgbClr val="C00000"/>
                </a:solidFill>
              </a:rPr>
              <a:t>Hebrews 11:6 </a:t>
            </a:r>
            <a:r>
              <a:rPr lang="en-US" altLang="en-US" sz="4000" b="1" dirty="0" smtClean="0"/>
              <a:t>“But without faith it is impossible to please him: for he that cometh to God must believe that he is, and that he is a </a:t>
            </a:r>
            <a:r>
              <a:rPr lang="en-US" altLang="en-US" sz="4000" b="1" dirty="0" err="1" smtClean="0"/>
              <a:t>rewarder</a:t>
            </a:r>
            <a:r>
              <a:rPr lang="en-US" altLang="en-US" sz="4000" b="1" dirty="0" smtClean="0"/>
              <a:t> of them that diligently seek him.” </a:t>
            </a:r>
          </a:p>
        </p:txBody>
      </p:sp>
      <p:cxnSp>
        <p:nvCxnSpPr>
          <p:cNvPr id="8" name="Straight Connector 7"/>
          <p:cNvCxnSpPr/>
          <p:nvPr/>
        </p:nvCxnSpPr>
        <p:spPr>
          <a:xfrm flipV="1">
            <a:off x="4812030" y="2560320"/>
            <a:ext cx="2788920" cy="120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714" y="3749040"/>
            <a:ext cx="1670866" cy="164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88624" y="3152074"/>
            <a:ext cx="1026976" cy="260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66206" y="4873566"/>
            <a:ext cx="9335581" cy="777240"/>
          </a:xfrm>
          <a:prstGeom prst="rect">
            <a:avLst/>
          </a:prstGeom>
          <a:solidFill>
            <a:srgbClr val="FFFF00"/>
          </a:solidFill>
          <a:ln w="635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3600" b="1" dirty="0" smtClean="0">
                <a:solidFill>
                  <a:schemeClr val="tx1"/>
                </a:solidFill>
                <a:latin typeface="Arial Rounded MT Bold" panose="020F0704030504030204" pitchFamily="34" charset="0"/>
              </a:rPr>
              <a:t>FAITH is believing what GOD says.</a:t>
            </a:r>
          </a:p>
        </p:txBody>
      </p:sp>
    </p:spTree>
    <p:extLst>
      <p:ext uri="{BB962C8B-B14F-4D97-AF65-F5344CB8AC3E}">
        <p14:creationId xmlns="" xmlns:p14="http://schemas.microsoft.com/office/powerpoint/2010/main" val="26097838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anim calcmode="lin" valueType="num">
                                      <p:cBhvr>
                                        <p:cTn id="29" dur="2000" fill="hold"/>
                                        <p:tgtEl>
                                          <p:spTgt spid="15"/>
                                        </p:tgtEl>
                                        <p:attrNameLst>
                                          <p:attrName>ppt_w</p:attrName>
                                        </p:attrNameLst>
                                      </p:cBhvr>
                                      <p:tavLst>
                                        <p:tav tm="0" fmla="#ppt_w*sin(2.5*pi*$)">
                                          <p:val>
                                            <p:fltVal val="0"/>
                                          </p:val>
                                        </p:tav>
                                        <p:tav tm="100000">
                                          <p:val>
                                            <p:fltVal val="1"/>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#5</a:t>
            </a:r>
            <a:endParaRPr lang="en-US" sz="4000" dirty="0">
              <a:solidFill>
                <a:srgbClr val="C00000"/>
              </a:solidFill>
            </a:endParaRPr>
          </a:p>
        </p:txBody>
      </p:sp>
      <p:sp>
        <p:nvSpPr>
          <p:cNvPr id="5" name="Rectangle 4"/>
          <p:cNvSpPr/>
          <p:nvPr/>
        </p:nvSpPr>
        <p:spPr>
          <a:xfrm>
            <a:off x="4698255" y="341346"/>
            <a:ext cx="3366627"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UNBELIEF</a:t>
            </a:r>
          </a:p>
        </p:txBody>
      </p:sp>
      <p:sp>
        <p:nvSpPr>
          <p:cNvPr id="10" name="Rectangle 9"/>
          <p:cNvSpPr/>
          <p:nvPr/>
        </p:nvSpPr>
        <p:spPr>
          <a:xfrm>
            <a:off x="683714" y="1939992"/>
            <a:ext cx="10700566" cy="3785652"/>
          </a:xfrm>
          <a:prstGeom prst="rect">
            <a:avLst/>
          </a:prstGeom>
        </p:spPr>
        <p:txBody>
          <a:bodyPr wrap="square">
            <a:spAutoFit/>
          </a:bodyPr>
          <a:lstStyle/>
          <a:p>
            <a:r>
              <a:rPr lang="en-US" altLang="en-US" sz="4800" b="1" dirty="0" smtClean="0">
                <a:solidFill>
                  <a:srgbClr val="C00000"/>
                </a:solidFill>
              </a:rPr>
              <a:t>Psalm 37:4-5 </a:t>
            </a:r>
            <a:r>
              <a:rPr lang="en-US" altLang="en-US" sz="4800" b="1" dirty="0" smtClean="0"/>
              <a:t>“Delight thyself also in the LORD; and he shall give thee the desires of thine heart. Commit thy way unto the LORD; trust also in him; and he shall bring it to pass.” </a:t>
            </a:r>
          </a:p>
        </p:txBody>
      </p:sp>
      <p:cxnSp>
        <p:nvCxnSpPr>
          <p:cNvPr id="8" name="Straight Connector 7"/>
          <p:cNvCxnSpPr/>
          <p:nvPr/>
        </p:nvCxnSpPr>
        <p:spPr>
          <a:xfrm flipV="1">
            <a:off x="2434590" y="4914900"/>
            <a:ext cx="4091940" cy="2406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185577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#5</a:t>
            </a:r>
            <a:endParaRPr lang="en-US" sz="4000" dirty="0">
              <a:solidFill>
                <a:srgbClr val="C00000"/>
              </a:solidFill>
            </a:endParaRPr>
          </a:p>
        </p:txBody>
      </p:sp>
      <p:sp>
        <p:nvSpPr>
          <p:cNvPr id="5" name="Rectangle 4"/>
          <p:cNvSpPr/>
          <p:nvPr/>
        </p:nvSpPr>
        <p:spPr>
          <a:xfrm>
            <a:off x="4698255" y="341346"/>
            <a:ext cx="3366627"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UNBELIEF</a:t>
            </a:r>
          </a:p>
        </p:txBody>
      </p:sp>
      <p:sp>
        <p:nvSpPr>
          <p:cNvPr id="10" name="Rectangle 9"/>
          <p:cNvSpPr/>
          <p:nvPr/>
        </p:nvSpPr>
        <p:spPr>
          <a:xfrm>
            <a:off x="546554" y="1928562"/>
            <a:ext cx="11032036" cy="4524315"/>
          </a:xfrm>
          <a:prstGeom prst="rect">
            <a:avLst/>
          </a:prstGeom>
        </p:spPr>
        <p:txBody>
          <a:bodyPr wrap="square">
            <a:spAutoFit/>
          </a:bodyPr>
          <a:lstStyle/>
          <a:p>
            <a:r>
              <a:rPr lang="en-US" altLang="en-US" sz="4800" b="1" dirty="0" smtClean="0">
                <a:solidFill>
                  <a:srgbClr val="C00000"/>
                </a:solidFill>
              </a:rPr>
              <a:t>1 John 5:14-15 </a:t>
            </a:r>
            <a:r>
              <a:rPr lang="en-US" altLang="en-US" sz="4800" b="1" dirty="0" smtClean="0"/>
              <a:t>“And this is the confidence that we have in him, that, if we ask any thing according to his will, he </a:t>
            </a:r>
            <a:r>
              <a:rPr lang="en-US" altLang="en-US" sz="4800" b="1" dirty="0" err="1" smtClean="0"/>
              <a:t>heareth</a:t>
            </a:r>
            <a:r>
              <a:rPr lang="en-US" altLang="en-US" sz="4800" b="1" dirty="0" smtClean="0"/>
              <a:t> us: And if we know that he hear us, whatsoever we ask, we know that we have the petitions that we desired of him.” </a:t>
            </a:r>
          </a:p>
        </p:txBody>
      </p:sp>
    </p:spTree>
    <p:extLst>
      <p:ext uri="{BB962C8B-B14F-4D97-AF65-F5344CB8AC3E}">
        <p14:creationId xmlns="" xmlns:p14="http://schemas.microsoft.com/office/powerpoint/2010/main" val="22496459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598111" y="341346"/>
            <a:ext cx="8460971"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338748" y="1961517"/>
            <a:ext cx="11390495" cy="2308324"/>
          </a:xfrm>
          <a:prstGeom prst="rect">
            <a:avLst/>
          </a:prstGeom>
        </p:spPr>
        <p:txBody>
          <a:bodyPr wrap="square">
            <a:spAutoFit/>
          </a:bodyPr>
          <a:lstStyle/>
          <a:p>
            <a:pPr algn="ctr"/>
            <a:r>
              <a:rPr lang="en-US" altLang="en-US" sz="4800" b="1" dirty="0" smtClean="0"/>
              <a:t>#1. The </a:t>
            </a:r>
            <a:r>
              <a:rPr lang="en-US" altLang="en-US" sz="4800" b="1" dirty="0" smtClean="0"/>
              <a:t>problem is, </a:t>
            </a:r>
            <a:r>
              <a:rPr lang="en-US" altLang="en-US" sz="4800" b="1" dirty="0" smtClean="0"/>
              <a:t>we get offended by someone and malice sets in. </a:t>
            </a:r>
          </a:p>
          <a:p>
            <a:pPr algn="ctr"/>
            <a:r>
              <a:rPr lang="en-US" altLang="en-US" sz="4800" b="1" dirty="0" smtClean="0"/>
              <a:t> </a:t>
            </a:r>
          </a:p>
        </p:txBody>
      </p:sp>
      <p:sp>
        <p:nvSpPr>
          <p:cNvPr id="6" name="Rectangle 5"/>
          <p:cNvSpPr/>
          <p:nvPr/>
        </p:nvSpPr>
        <p:spPr>
          <a:xfrm>
            <a:off x="845820" y="3870078"/>
            <a:ext cx="10561320" cy="1879212"/>
          </a:xfrm>
          <a:prstGeom prst="rect">
            <a:avLst/>
          </a:prstGeom>
          <a:solidFill>
            <a:srgbClr val="FFFF00"/>
          </a:solidFill>
          <a:ln w="63500"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en-US" sz="4800" b="1" dirty="0" smtClean="0">
                <a:solidFill>
                  <a:schemeClr val="tx1"/>
                </a:solidFill>
                <a:latin typeface="Arial Rounded MT Bold" panose="020F0704030504030204" pitchFamily="34" charset="0"/>
              </a:rPr>
              <a:t>Having Malice</a:t>
            </a:r>
            <a:r>
              <a:rPr lang="en-US" altLang="en-US" sz="4800" b="1" dirty="0" smtClean="0">
                <a:solidFill>
                  <a:schemeClr val="tx1"/>
                </a:solidFill>
                <a:latin typeface="Arial Rounded MT Bold" panose="020F0704030504030204" pitchFamily="34" charset="0"/>
              </a:rPr>
              <a:t>, means having ill</a:t>
            </a:r>
          </a:p>
          <a:p>
            <a:pPr algn="ctr">
              <a:spcBef>
                <a:spcPct val="0"/>
              </a:spcBef>
            </a:pPr>
            <a:r>
              <a:rPr lang="en-US" altLang="en-US" sz="4800" b="1" dirty="0" smtClean="0">
                <a:solidFill>
                  <a:schemeClr val="tx1"/>
                </a:solidFill>
                <a:latin typeface="Arial Rounded MT Bold" panose="020F0704030504030204" pitchFamily="34" charset="0"/>
              </a:rPr>
              <a:t>or bad feeling towards someone.</a:t>
            </a:r>
          </a:p>
        </p:txBody>
      </p:sp>
    </p:spTree>
    <p:extLst>
      <p:ext uri="{BB962C8B-B14F-4D97-AF65-F5344CB8AC3E}">
        <p14:creationId xmlns="" xmlns:p14="http://schemas.microsoft.com/office/powerpoint/2010/main" val="30368582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350178" y="2201547"/>
            <a:ext cx="11390495" cy="3416320"/>
          </a:xfrm>
          <a:prstGeom prst="rect">
            <a:avLst/>
          </a:prstGeom>
        </p:spPr>
        <p:txBody>
          <a:bodyPr wrap="square">
            <a:spAutoFit/>
          </a:bodyPr>
          <a:lstStyle/>
          <a:p>
            <a:pPr algn="ctr"/>
            <a:r>
              <a:rPr lang="en-US" altLang="en-US" sz="5400" b="1" dirty="0" smtClean="0">
                <a:solidFill>
                  <a:srgbClr val="C00000"/>
                </a:solidFill>
              </a:rPr>
              <a:t>Colossians 3:8 </a:t>
            </a:r>
            <a:r>
              <a:rPr lang="en-US" altLang="en-US" sz="5400" b="1" dirty="0" smtClean="0"/>
              <a:t>“But now ye also put off all these; anger, wrath, malice, blasphemy, filthy communication out of your mouth.” </a:t>
            </a:r>
          </a:p>
        </p:txBody>
      </p:sp>
      <p:cxnSp>
        <p:nvCxnSpPr>
          <p:cNvPr id="7" name="Straight Connector 6"/>
          <p:cNvCxnSpPr/>
          <p:nvPr/>
        </p:nvCxnSpPr>
        <p:spPr>
          <a:xfrm>
            <a:off x="4091940" y="4652514"/>
            <a:ext cx="61150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321040" y="3817620"/>
            <a:ext cx="1863090" cy="228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67576" y="3891283"/>
            <a:ext cx="1425223" cy="130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113446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2" name="Rectangle 1"/>
          <p:cNvSpPr/>
          <p:nvPr/>
        </p:nvSpPr>
        <p:spPr>
          <a:xfrm>
            <a:off x="388769" y="1616942"/>
            <a:ext cx="9732151" cy="830997"/>
          </a:xfrm>
          <a:prstGeom prst="rect">
            <a:avLst/>
          </a:prstGeom>
        </p:spPr>
        <p:txBody>
          <a:bodyPr wrap="none">
            <a:spAutoFit/>
          </a:bodyPr>
          <a:lstStyle/>
          <a:p>
            <a:pPr>
              <a:spcBef>
                <a:spcPct val="0"/>
              </a:spcBef>
            </a:pPr>
            <a:r>
              <a:rPr lang="en-US" altLang="en-US" sz="4800" b="1" dirty="0" smtClean="0">
                <a:solidFill>
                  <a:srgbClr val="0070C0"/>
                </a:solidFill>
              </a:rPr>
              <a:t>1. When we have malice in our heart:</a:t>
            </a:r>
            <a:endParaRPr lang="en-US" altLang="en-US" sz="4800" b="1" dirty="0">
              <a:solidFill>
                <a:srgbClr val="0070C0"/>
              </a:solidFill>
            </a:endParaRPr>
          </a:p>
        </p:txBody>
      </p:sp>
      <p:sp>
        <p:nvSpPr>
          <p:cNvPr id="11" name="Rectangle 10"/>
          <p:cNvSpPr/>
          <p:nvPr/>
        </p:nvSpPr>
        <p:spPr>
          <a:xfrm>
            <a:off x="754454" y="2465606"/>
            <a:ext cx="10523071" cy="1569660"/>
          </a:xfrm>
          <a:prstGeom prst="rect">
            <a:avLst/>
          </a:prstGeom>
        </p:spPr>
        <p:txBody>
          <a:bodyPr wrap="square">
            <a:spAutoFit/>
          </a:bodyPr>
          <a:lstStyle/>
          <a:p>
            <a:pPr marL="685800" indent="-685800">
              <a:spcBef>
                <a:spcPct val="0"/>
              </a:spcBef>
              <a:buFont typeface="Wingdings" panose="05000000000000000000" pitchFamily="2" charset="2"/>
              <a:buChar char="v"/>
            </a:pPr>
            <a:r>
              <a:rPr lang="en-US" altLang="en-US" sz="4800" b="1" dirty="0"/>
              <a:t>W</a:t>
            </a:r>
            <a:r>
              <a:rPr lang="en-US" altLang="en-US" sz="4800" b="1" dirty="0" smtClean="0"/>
              <a:t>e can’t hear the Pastor’s message  </a:t>
            </a:r>
          </a:p>
          <a:p>
            <a:pPr>
              <a:spcBef>
                <a:spcPct val="0"/>
              </a:spcBef>
            </a:pPr>
            <a:r>
              <a:rPr lang="en-US" altLang="en-US" sz="4800" b="1" dirty="0" smtClean="0"/>
              <a:t>     because our focus is on the hurt.</a:t>
            </a:r>
          </a:p>
        </p:txBody>
      </p:sp>
      <p:sp>
        <p:nvSpPr>
          <p:cNvPr id="12" name="Rectangle 11"/>
          <p:cNvSpPr/>
          <p:nvPr/>
        </p:nvSpPr>
        <p:spPr>
          <a:xfrm>
            <a:off x="754454" y="4204649"/>
            <a:ext cx="10523071" cy="1569660"/>
          </a:xfrm>
          <a:prstGeom prst="rect">
            <a:avLst/>
          </a:prstGeom>
        </p:spPr>
        <p:txBody>
          <a:bodyPr wrap="square">
            <a:spAutoFit/>
          </a:bodyPr>
          <a:lstStyle/>
          <a:p>
            <a:pPr marL="685800" indent="-685800">
              <a:spcBef>
                <a:spcPct val="0"/>
              </a:spcBef>
              <a:buFont typeface="Wingdings" panose="05000000000000000000" pitchFamily="2" charset="2"/>
              <a:buChar char="v"/>
            </a:pPr>
            <a:r>
              <a:rPr lang="en-US" altLang="en-US" sz="4800" b="1" dirty="0"/>
              <a:t>W</a:t>
            </a:r>
            <a:r>
              <a:rPr lang="en-US" altLang="en-US" sz="4800" b="1" dirty="0" smtClean="0"/>
              <a:t>e spread our malice to our  family and to others.</a:t>
            </a:r>
            <a:endParaRPr lang="en-US" altLang="en-US" sz="4800" b="1" dirty="0"/>
          </a:p>
        </p:txBody>
      </p:sp>
    </p:spTree>
    <p:extLst>
      <p:ext uri="{BB962C8B-B14F-4D97-AF65-F5344CB8AC3E}">
        <p14:creationId xmlns="" xmlns:p14="http://schemas.microsoft.com/office/powerpoint/2010/main" val="9437144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926" y="785218"/>
            <a:ext cx="11087101" cy="4987840"/>
          </a:xfrm>
          <a:prstGeom prst="rect">
            <a:avLst/>
          </a:prstGeom>
        </p:spPr>
        <p:txBody>
          <a:bodyPr wrap="square">
            <a:spAutoFit/>
          </a:bodyPr>
          <a:lstStyle/>
          <a:p>
            <a:pPr>
              <a:lnSpc>
                <a:spcPct val="80000"/>
              </a:lnSpc>
            </a:pPr>
            <a:r>
              <a:rPr lang="en-US" altLang="en-US" sz="6600" b="1" dirty="0" smtClean="0">
                <a:solidFill>
                  <a:srgbClr val="C00000"/>
                </a:solidFill>
              </a:rPr>
              <a:t>36</a:t>
            </a:r>
            <a:r>
              <a:rPr lang="en-US" altLang="en-US" sz="6600" b="1" dirty="0" smtClean="0"/>
              <a:t>  But when he saw the multitudes, he was moved with compassion on them, because they fainted, and were scattered abroad, as sheep having no shepherd.</a:t>
            </a:r>
          </a:p>
        </p:txBody>
      </p:sp>
    </p:spTree>
    <p:extLst>
      <p:ext uri="{BB962C8B-B14F-4D97-AF65-F5344CB8AC3E}">
        <p14:creationId xmlns="" xmlns:p14="http://schemas.microsoft.com/office/powerpoint/2010/main" val="18999552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pic>
        <p:nvPicPr>
          <p:cNvPr id="9" name="Picture 8" descr="man in jai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01966" y="3204210"/>
            <a:ext cx="3335083" cy="3253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228674" y="2465606"/>
            <a:ext cx="10523071" cy="1569660"/>
          </a:xfrm>
          <a:prstGeom prst="rect">
            <a:avLst/>
          </a:prstGeom>
        </p:spPr>
        <p:txBody>
          <a:bodyPr wrap="square">
            <a:spAutoFit/>
          </a:bodyPr>
          <a:lstStyle/>
          <a:p>
            <a:pPr marL="685800" indent="-685800">
              <a:spcBef>
                <a:spcPct val="0"/>
              </a:spcBef>
              <a:buFont typeface="Wingdings" panose="05000000000000000000" pitchFamily="2" charset="2"/>
              <a:buChar char="v"/>
            </a:pPr>
            <a:r>
              <a:rPr lang="en-US" altLang="en-US" sz="4800" b="1" dirty="0" smtClean="0"/>
              <a:t>We become a prisoner and focus on our hurt. We are in bondage.</a:t>
            </a:r>
            <a:endParaRPr lang="en-US" altLang="en-US" sz="4800" b="1" dirty="0"/>
          </a:p>
        </p:txBody>
      </p:sp>
      <p:sp>
        <p:nvSpPr>
          <p:cNvPr id="12" name="Rectangle 11"/>
          <p:cNvSpPr/>
          <p:nvPr/>
        </p:nvSpPr>
        <p:spPr>
          <a:xfrm>
            <a:off x="228674" y="4358371"/>
            <a:ext cx="10523071" cy="830997"/>
          </a:xfrm>
          <a:prstGeom prst="rect">
            <a:avLst/>
          </a:prstGeom>
        </p:spPr>
        <p:txBody>
          <a:bodyPr wrap="square">
            <a:spAutoFit/>
          </a:bodyPr>
          <a:lstStyle/>
          <a:p>
            <a:pPr marL="685800" indent="-685800">
              <a:spcBef>
                <a:spcPct val="0"/>
              </a:spcBef>
              <a:buFont typeface="Wingdings" panose="05000000000000000000" pitchFamily="2" charset="2"/>
              <a:buChar char="v"/>
            </a:pPr>
            <a:r>
              <a:rPr lang="en-US" altLang="en-US" sz="4800" b="1" dirty="0" smtClean="0"/>
              <a:t>Malice will effect your health.</a:t>
            </a:r>
            <a:endParaRPr lang="en-US" altLang="en-US" sz="4800" b="1" dirty="0"/>
          </a:p>
        </p:txBody>
      </p:sp>
      <p:sp>
        <p:nvSpPr>
          <p:cNvPr id="10" name="Rectangle 9"/>
          <p:cNvSpPr/>
          <p:nvPr/>
        </p:nvSpPr>
        <p:spPr>
          <a:xfrm>
            <a:off x="388769" y="1616942"/>
            <a:ext cx="9732151" cy="830997"/>
          </a:xfrm>
          <a:prstGeom prst="rect">
            <a:avLst/>
          </a:prstGeom>
        </p:spPr>
        <p:txBody>
          <a:bodyPr wrap="none">
            <a:spAutoFit/>
          </a:bodyPr>
          <a:lstStyle/>
          <a:p>
            <a:pPr>
              <a:spcBef>
                <a:spcPct val="0"/>
              </a:spcBef>
            </a:pPr>
            <a:r>
              <a:rPr lang="en-US" altLang="en-US" sz="4800" b="1" dirty="0" smtClean="0">
                <a:solidFill>
                  <a:srgbClr val="0070C0"/>
                </a:solidFill>
              </a:rPr>
              <a:t>1. When we have malice in our heart:</a:t>
            </a:r>
            <a:endParaRPr lang="en-US" altLang="en-US" sz="4800" b="1" dirty="0">
              <a:solidFill>
                <a:srgbClr val="0070C0"/>
              </a:solidFill>
            </a:endParaRPr>
          </a:p>
        </p:txBody>
      </p:sp>
    </p:spTree>
    <p:extLst>
      <p:ext uri="{BB962C8B-B14F-4D97-AF65-F5344CB8AC3E}">
        <p14:creationId xmlns="" xmlns:p14="http://schemas.microsoft.com/office/powerpoint/2010/main" val="41461272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388769" y="1616942"/>
            <a:ext cx="11281261" cy="1569660"/>
          </a:xfrm>
          <a:prstGeom prst="rect">
            <a:avLst/>
          </a:prstGeom>
        </p:spPr>
        <p:txBody>
          <a:bodyPr wrap="square">
            <a:spAutoFit/>
          </a:bodyPr>
          <a:lstStyle/>
          <a:p>
            <a:pPr>
              <a:spcBef>
                <a:spcPct val="0"/>
              </a:spcBef>
            </a:pPr>
            <a:r>
              <a:rPr lang="en-US" altLang="en-US" sz="4800" b="1" dirty="0" smtClean="0">
                <a:solidFill>
                  <a:srgbClr val="0070C0"/>
                </a:solidFill>
              </a:rPr>
              <a:t>#2. The Solution to this </a:t>
            </a:r>
            <a:r>
              <a:rPr lang="en-US" altLang="en-US" sz="4800" b="1" dirty="0" smtClean="0">
                <a:solidFill>
                  <a:srgbClr val="0070C0"/>
                </a:solidFill>
              </a:rPr>
              <a:t>malice is, </a:t>
            </a:r>
            <a:r>
              <a:rPr lang="en-US" altLang="en-US" sz="4800" b="1" dirty="0" smtClean="0"/>
              <a:t>we are to forgive those who have offended us. </a:t>
            </a:r>
            <a:endParaRPr lang="en-US" altLang="en-US" sz="4800" b="1" dirty="0"/>
          </a:p>
        </p:txBody>
      </p:sp>
      <p:sp>
        <p:nvSpPr>
          <p:cNvPr id="13" name="Rectangle 12"/>
          <p:cNvSpPr/>
          <p:nvPr/>
        </p:nvSpPr>
        <p:spPr>
          <a:xfrm>
            <a:off x="388769" y="3233884"/>
            <a:ext cx="11281261" cy="2585323"/>
          </a:xfrm>
          <a:prstGeom prst="rect">
            <a:avLst/>
          </a:prstGeom>
        </p:spPr>
        <p:txBody>
          <a:bodyPr wrap="square">
            <a:spAutoFit/>
          </a:bodyPr>
          <a:lstStyle/>
          <a:p>
            <a:pPr>
              <a:spcBef>
                <a:spcPct val="0"/>
              </a:spcBef>
            </a:pPr>
            <a:r>
              <a:rPr lang="en-US" altLang="en-US" sz="5400" b="1" dirty="0" smtClean="0">
                <a:solidFill>
                  <a:srgbClr val="0070C0"/>
                </a:solidFill>
              </a:rPr>
              <a:t>Jesus said in Matthew 6:14 </a:t>
            </a:r>
            <a:r>
              <a:rPr lang="en-US" altLang="en-US" sz="5400" b="1" dirty="0" smtClean="0"/>
              <a:t>“For if ye forgive men their trespasses, your heavenly Father will also forgive you.” </a:t>
            </a:r>
          </a:p>
        </p:txBody>
      </p:sp>
      <p:cxnSp>
        <p:nvCxnSpPr>
          <p:cNvPr id="14" name="Straight Connector 13"/>
          <p:cNvCxnSpPr/>
          <p:nvPr/>
        </p:nvCxnSpPr>
        <p:spPr>
          <a:xfrm>
            <a:off x="451051" y="3155273"/>
            <a:ext cx="1874520" cy="99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132070" y="5737860"/>
            <a:ext cx="4491990" cy="167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387078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388768" y="1938159"/>
            <a:ext cx="11281261" cy="830997"/>
          </a:xfrm>
          <a:prstGeom prst="rect">
            <a:avLst/>
          </a:prstGeom>
        </p:spPr>
        <p:txBody>
          <a:bodyPr wrap="square">
            <a:spAutoFit/>
          </a:bodyPr>
          <a:lstStyle/>
          <a:p>
            <a:pPr>
              <a:spcBef>
                <a:spcPct val="0"/>
              </a:spcBef>
            </a:pPr>
            <a:r>
              <a:rPr lang="en-US" altLang="en-US" sz="4800" b="1" dirty="0" smtClean="0">
                <a:solidFill>
                  <a:srgbClr val="0070C0"/>
                </a:solidFill>
              </a:rPr>
              <a:t>#3. A </a:t>
            </a:r>
            <a:r>
              <a:rPr lang="en-US" altLang="en-US" sz="4800" b="1" dirty="0" smtClean="0">
                <a:solidFill>
                  <a:srgbClr val="0070C0"/>
                </a:solidFill>
              </a:rPr>
              <a:t>warning is given, </a:t>
            </a:r>
            <a:r>
              <a:rPr lang="en-US" altLang="en-US" sz="4800" b="1" dirty="0" smtClean="0">
                <a:solidFill>
                  <a:srgbClr val="0070C0"/>
                </a:solidFill>
              </a:rPr>
              <a:t>if we do not forgive: </a:t>
            </a:r>
          </a:p>
        </p:txBody>
      </p:sp>
      <p:sp>
        <p:nvSpPr>
          <p:cNvPr id="13" name="Rectangle 12"/>
          <p:cNvSpPr/>
          <p:nvPr/>
        </p:nvSpPr>
        <p:spPr>
          <a:xfrm>
            <a:off x="388768" y="2954093"/>
            <a:ext cx="11281261" cy="3416320"/>
          </a:xfrm>
          <a:prstGeom prst="rect">
            <a:avLst/>
          </a:prstGeom>
        </p:spPr>
        <p:txBody>
          <a:bodyPr wrap="square">
            <a:spAutoFit/>
          </a:bodyPr>
          <a:lstStyle/>
          <a:p>
            <a:pPr>
              <a:spcBef>
                <a:spcPct val="0"/>
              </a:spcBef>
            </a:pPr>
            <a:r>
              <a:rPr lang="en-US" altLang="en-US" sz="5400" b="1" dirty="0" smtClean="0">
                <a:solidFill>
                  <a:srgbClr val="0070C0"/>
                </a:solidFill>
              </a:rPr>
              <a:t>Jesus said in Matthew 6:15 </a:t>
            </a:r>
            <a:r>
              <a:rPr lang="en-US" altLang="en-US" sz="5400" b="1" dirty="0" smtClean="0"/>
              <a:t>“But if ye forgive not men their trespasses, neither will your Father forgive your trespasses.”</a:t>
            </a:r>
          </a:p>
        </p:txBody>
      </p:sp>
      <p:cxnSp>
        <p:nvCxnSpPr>
          <p:cNvPr id="15" name="Straight Connector 14"/>
          <p:cNvCxnSpPr/>
          <p:nvPr/>
        </p:nvCxnSpPr>
        <p:spPr>
          <a:xfrm flipV="1">
            <a:off x="388768" y="4662253"/>
            <a:ext cx="3165962" cy="167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26653" y="5442856"/>
            <a:ext cx="10112318" cy="271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90367" y="6284686"/>
            <a:ext cx="2920490" cy="53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388027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440154" y="1595672"/>
            <a:ext cx="11281261" cy="3785652"/>
          </a:xfrm>
          <a:prstGeom prst="rect">
            <a:avLst/>
          </a:prstGeom>
        </p:spPr>
        <p:txBody>
          <a:bodyPr wrap="square">
            <a:spAutoFit/>
          </a:bodyPr>
          <a:lstStyle/>
          <a:p>
            <a:pPr>
              <a:spcBef>
                <a:spcPct val="0"/>
              </a:spcBef>
            </a:pPr>
            <a:r>
              <a:rPr lang="en-US" altLang="en-US" sz="4800" b="1" dirty="0" smtClean="0"/>
              <a:t> 	It is very important that we forgive others because we need forgiveness from God daily for our own sins. </a:t>
            </a:r>
          </a:p>
          <a:p>
            <a:pPr>
              <a:spcBef>
                <a:spcPct val="0"/>
              </a:spcBef>
            </a:pPr>
            <a:r>
              <a:rPr lang="en-US" altLang="en-US" sz="4800" b="1" dirty="0"/>
              <a:t>	</a:t>
            </a:r>
            <a:r>
              <a:rPr lang="en-US" altLang="en-US" sz="4800" b="1" dirty="0" smtClean="0"/>
              <a:t>If we do not forgive others then God will not forgive us. </a:t>
            </a:r>
          </a:p>
        </p:txBody>
      </p:sp>
      <p:cxnSp>
        <p:nvCxnSpPr>
          <p:cNvPr id="15" name="Straight Connector 14"/>
          <p:cNvCxnSpPr/>
          <p:nvPr/>
        </p:nvCxnSpPr>
        <p:spPr>
          <a:xfrm flipV="1">
            <a:off x="594899" y="5261317"/>
            <a:ext cx="4328793" cy="1670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314866" y="4487594"/>
            <a:ext cx="2306242" cy="386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1474" y="5379537"/>
            <a:ext cx="11818620" cy="1446550"/>
          </a:xfrm>
          <a:prstGeom prst="rect">
            <a:avLst/>
          </a:prstGeom>
        </p:spPr>
        <p:txBody>
          <a:bodyPr wrap="square">
            <a:spAutoFit/>
          </a:bodyPr>
          <a:lstStyle/>
          <a:p>
            <a:pPr algn="ctr"/>
            <a:r>
              <a:rPr lang="en-US" altLang="en-US" sz="4400" b="1" dirty="0" smtClean="0">
                <a:solidFill>
                  <a:srgbClr val="C00000"/>
                </a:solidFill>
              </a:rPr>
              <a:t> That is very dangerous because </a:t>
            </a:r>
          </a:p>
          <a:p>
            <a:pPr algn="ctr"/>
            <a:r>
              <a:rPr lang="en-US" altLang="en-US" sz="4400" b="1" dirty="0" smtClean="0">
                <a:solidFill>
                  <a:srgbClr val="C00000"/>
                </a:solidFill>
              </a:rPr>
              <a:t>we need to be forgiven daily.</a:t>
            </a:r>
            <a:endParaRPr lang="en-US" sz="4400" b="1" dirty="0">
              <a:solidFill>
                <a:srgbClr val="C00000"/>
              </a:solidFill>
            </a:endParaRPr>
          </a:p>
        </p:txBody>
      </p:sp>
    </p:spTree>
    <p:extLst>
      <p:ext uri="{BB962C8B-B14F-4D97-AF65-F5344CB8AC3E}">
        <p14:creationId xmlns="" xmlns:p14="http://schemas.microsoft.com/office/powerpoint/2010/main" val="15263505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2940" y="0"/>
            <a:ext cx="2555059" cy="1847504"/>
          </a:xfrm>
          <a:prstGeom prst="rect">
            <a:avLst/>
          </a:prstGeom>
        </p:spPr>
      </p:pic>
      <p:sp>
        <p:nvSpPr>
          <p:cNvPr id="4" name="Rectangle 3"/>
          <p:cNvSpPr/>
          <p:nvPr/>
        </p:nvSpPr>
        <p:spPr>
          <a:xfrm>
            <a:off x="683714" y="402902"/>
            <a:ext cx="1998451" cy="707886"/>
          </a:xfrm>
          <a:prstGeom prst="rect">
            <a:avLst/>
          </a:prstGeom>
        </p:spPr>
        <p:txBody>
          <a:bodyPr wrap="square">
            <a:spAutoFit/>
          </a:bodyPr>
          <a:lstStyle/>
          <a:p>
            <a:r>
              <a:rPr lang="en-US" altLang="en-US" sz="4000" b="1" dirty="0" smtClean="0">
                <a:solidFill>
                  <a:srgbClr val="C00000"/>
                </a:solidFill>
              </a:rPr>
              <a:t>NAIL #6</a:t>
            </a:r>
            <a:endParaRPr lang="en-US" sz="4000" dirty="0">
              <a:solidFill>
                <a:srgbClr val="C00000"/>
              </a:solidFill>
            </a:endParaRPr>
          </a:p>
        </p:txBody>
      </p:sp>
      <p:sp>
        <p:nvSpPr>
          <p:cNvPr id="5" name="Rectangle 4"/>
          <p:cNvSpPr/>
          <p:nvPr/>
        </p:nvSpPr>
        <p:spPr>
          <a:xfrm>
            <a:off x="3783855" y="341346"/>
            <a:ext cx="8153194" cy="830997"/>
          </a:xfrm>
          <a:prstGeom prst="rect">
            <a:avLst/>
          </a:prstGeom>
        </p:spPr>
        <p:txBody>
          <a:bodyPr wrap="none">
            <a:spAutoFit/>
          </a:bodyPr>
          <a:lstStyle/>
          <a:p>
            <a:r>
              <a:rPr lang="en-US" altLang="en-US" sz="4800" b="1" dirty="0" smtClean="0">
                <a:solidFill>
                  <a:srgbClr val="0070C0"/>
                </a:solidFill>
                <a:latin typeface="Eras Bold ITC" panose="020B0907030504020204" pitchFamily="34" charset="0"/>
              </a:rPr>
              <a:t>AN UNFORGIVING SPIRIT</a:t>
            </a:r>
          </a:p>
        </p:txBody>
      </p:sp>
      <p:sp>
        <p:nvSpPr>
          <p:cNvPr id="10" name="Rectangle 9"/>
          <p:cNvSpPr/>
          <p:nvPr/>
        </p:nvSpPr>
        <p:spPr>
          <a:xfrm>
            <a:off x="565884" y="1698542"/>
            <a:ext cx="11281261" cy="4970591"/>
          </a:xfrm>
          <a:prstGeom prst="rect">
            <a:avLst/>
          </a:prstGeom>
        </p:spPr>
        <p:txBody>
          <a:bodyPr wrap="square">
            <a:spAutoFit/>
          </a:bodyPr>
          <a:lstStyle/>
          <a:p>
            <a:pPr>
              <a:spcBef>
                <a:spcPct val="0"/>
              </a:spcBef>
            </a:pPr>
            <a:r>
              <a:rPr lang="en-US" altLang="en-US" sz="5400" b="1" dirty="0" smtClean="0"/>
              <a:t>1. The </a:t>
            </a:r>
            <a:r>
              <a:rPr lang="en-US" altLang="en-US" sz="5400" b="1" dirty="0" smtClean="0">
                <a:solidFill>
                  <a:srgbClr val="0070C0"/>
                </a:solidFill>
              </a:rPr>
              <a:t>problem</a:t>
            </a:r>
            <a:r>
              <a:rPr lang="en-US" altLang="en-US" sz="5400" b="1" dirty="0" smtClean="0"/>
              <a:t> - we get offended.</a:t>
            </a:r>
          </a:p>
          <a:p>
            <a:pPr>
              <a:spcBef>
                <a:spcPct val="0"/>
              </a:spcBef>
            </a:pPr>
            <a:r>
              <a:rPr lang="en-US" altLang="en-US" sz="5400" b="1" dirty="0" smtClean="0"/>
              <a:t>2. The </a:t>
            </a:r>
            <a:r>
              <a:rPr lang="en-US" altLang="en-US" sz="5400" b="1" dirty="0" smtClean="0">
                <a:solidFill>
                  <a:srgbClr val="0070C0"/>
                </a:solidFill>
              </a:rPr>
              <a:t>solution</a:t>
            </a:r>
            <a:r>
              <a:rPr lang="en-US" altLang="en-US" sz="5400" b="1" dirty="0" smtClean="0"/>
              <a:t> - forgive the offender.</a:t>
            </a:r>
          </a:p>
          <a:p>
            <a:pPr>
              <a:spcBef>
                <a:spcPct val="0"/>
              </a:spcBef>
            </a:pPr>
            <a:r>
              <a:rPr lang="en-US" altLang="en-US" sz="5400" b="1" dirty="0" smtClean="0"/>
              <a:t>3. The </a:t>
            </a:r>
            <a:r>
              <a:rPr lang="en-US" altLang="en-US" sz="5400" b="1" dirty="0" smtClean="0">
                <a:solidFill>
                  <a:srgbClr val="0070C0"/>
                </a:solidFill>
              </a:rPr>
              <a:t>warning</a:t>
            </a:r>
            <a:r>
              <a:rPr lang="en-US" altLang="en-US" sz="5400" b="1" dirty="0" smtClean="0"/>
              <a:t> </a:t>
            </a:r>
            <a:r>
              <a:rPr lang="en-US" altLang="en-US" sz="5400" b="1" dirty="0" smtClean="0"/>
              <a:t>– if you don’t forgive others then God will not forgive you. </a:t>
            </a:r>
            <a:endParaRPr lang="en-US" altLang="en-US" sz="5400" b="1" dirty="0" smtClean="0"/>
          </a:p>
          <a:p>
            <a:pPr>
              <a:spcBef>
                <a:spcPct val="0"/>
              </a:spcBef>
            </a:pPr>
            <a:r>
              <a:rPr lang="en-US" altLang="en-US" sz="300" b="1" dirty="0" smtClean="0"/>
              <a:t>   </a:t>
            </a:r>
          </a:p>
          <a:p>
            <a:pPr algn="ctr">
              <a:spcBef>
                <a:spcPct val="0"/>
              </a:spcBef>
            </a:pPr>
            <a:r>
              <a:rPr lang="en-US" altLang="en-US" sz="5400" b="1" dirty="0" smtClean="0"/>
              <a:t>    </a:t>
            </a:r>
            <a:r>
              <a:rPr lang="en-US" altLang="en-US" sz="4400" b="1" dirty="0" smtClean="0">
                <a:solidFill>
                  <a:srgbClr val="C00000"/>
                </a:solidFill>
                <a:latin typeface="Arial Black" pitchFamily="34" charset="0"/>
              </a:rPr>
              <a:t>What you sow you will also reap</a:t>
            </a:r>
          </a:p>
          <a:p>
            <a:pPr algn="ctr">
              <a:spcBef>
                <a:spcPct val="0"/>
              </a:spcBef>
            </a:pPr>
            <a:r>
              <a:rPr lang="en-US" altLang="en-US" sz="4400" b="1" dirty="0" smtClean="0">
                <a:solidFill>
                  <a:srgbClr val="C00000"/>
                </a:solidFill>
                <a:latin typeface="Arial Black" pitchFamily="34" charset="0"/>
              </a:rPr>
              <a:t>    more than you sow.</a:t>
            </a:r>
          </a:p>
        </p:txBody>
      </p:sp>
    </p:spTree>
    <p:extLst>
      <p:ext uri="{BB962C8B-B14F-4D97-AF65-F5344CB8AC3E}">
        <p14:creationId xmlns="" xmlns:p14="http://schemas.microsoft.com/office/powerpoint/2010/main" val="1679236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1000"/>
                                        <p:tgtEl>
                                          <p:spTgt spid="10">
                                            <p:txEl>
                                              <p:pRg st="5" end="5"/>
                                            </p:txEl>
                                          </p:spTgt>
                                        </p:tgtEl>
                                      </p:cBhvr>
                                    </p:animEffect>
                                    <p:anim calcmode="lin" valueType="num">
                                      <p:cBhvr>
                                        <p:cTn id="3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1574" y="281222"/>
            <a:ext cx="11281261" cy="923330"/>
          </a:xfrm>
          <a:prstGeom prst="rect">
            <a:avLst/>
          </a:prstGeom>
        </p:spPr>
        <p:txBody>
          <a:bodyPr wrap="square">
            <a:spAutoFit/>
          </a:bodyPr>
          <a:lstStyle/>
          <a:p>
            <a:pPr>
              <a:spcBef>
                <a:spcPct val="0"/>
              </a:spcBef>
            </a:pPr>
            <a:r>
              <a:rPr lang="en-US" altLang="en-US" sz="5400" b="1" dirty="0" smtClean="0">
                <a:solidFill>
                  <a:srgbClr val="0070C0"/>
                </a:solidFill>
              </a:rPr>
              <a:t>#4</a:t>
            </a:r>
            <a:r>
              <a:rPr lang="en-US" altLang="en-US" sz="5400" b="1" dirty="0" smtClean="0">
                <a:solidFill>
                  <a:srgbClr val="0070C0"/>
                </a:solidFill>
              </a:rPr>
              <a:t>. </a:t>
            </a:r>
            <a:r>
              <a:rPr lang="en-US" altLang="en-US" sz="5400" b="1" dirty="0" smtClean="0">
                <a:solidFill>
                  <a:srgbClr val="0070C0"/>
                </a:solidFill>
                <a:latin typeface="Arial Black" pitchFamily="34" charset="0"/>
              </a:rPr>
              <a:t>HOW DO WE DO THIS? </a:t>
            </a:r>
            <a:endParaRPr lang="en-US" altLang="en-US" sz="5400" b="1" dirty="0" smtClean="0">
              <a:solidFill>
                <a:srgbClr val="0070C0"/>
              </a:solidFill>
              <a:latin typeface="Arial Black" pitchFamily="34" charset="0"/>
            </a:endParaRPr>
          </a:p>
        </p:txBody>
      </p:sp>
      <p:sp>
        <p:nvSpPr>
          <p:cNvPr id="8" name="Rectangle 7"/>
          <p:cNvSpPr/>
          <p:nvPr/>
        </p:nvSpPr>
        <p:spPr>
          <a:xfrm>
            <a:off x="371574" y="1268412"/>
            <a:ext cx="11469906" cy="5509200"/>
          </a:xfrm>
          <a:prstGeom prst="rect">
            <a:avLst/>
          </a:prstGeom>
        </p:spPr>
        <p:txBody>
          <a:bodyPr wrap="square">
            <a:spAutoFit/>
          </a:bodyPr>
          <a:lstStyle/>
          <a:p>
            <a:pPr>
              <a:spcBef>
                <a:spcPct val="0"/>
              </a:spcBef>
            </a:pPr>
            <a:r>
              <a:rPr lang="en-US" altLang="en-US" sz="4400" b="1" dirty="0" smtClean="0">
                <a:solidFill>
                  <a:srgbClr val="C00000"/>
                </a:solidFill>
              </a:rPr>
              <a:t>Jesus said in Matthew </a:t>
            </a:r>
            <a:r>
              <a:rPr lang="en-US" altLang="en-US" sz="4400" b="1" dirty="0" smtClean="0">
                <a:solidFill>
                  <a:srgbClr val="C00000"/>
                </a:solidFill>
              </a:rPr>
              <a:t>5:23-24 </a:t>
            </a:r>
            <a:r>
              <a:rPr lang="en-US" altLang="en-US" sz="4400" b="1" dirty="0" smtClean="0"/>
              <a:t>“Therefore if thou bring thy gift to the altar, </a:t>
            </a:r>
            <a:r>
              <a:rPr lang="en-US" altLang="en-US" sz="4400" i="1" dirty="0" smtClean="0">
                <a:solidFill>
                  <a:srgbClr val="0070C0"/>
                </a:solidFill>
              </a:rPr>
              <a:t>(when you pray)</a:t>
            </a:r>
            <a:r>
              <a:rPr lang="en-US" altLang="en-US" sz="4400" b="1" dirty="0" smtClean="0"/>
              <a:t> and there </a:t>
            </a:r>
            <a:r>
              <a:rPr lang="en-US" altLang="en-US" sz="4400" b="1" dirty="0" err="1" smtClean="0"/>
              <a:t>rememberest</a:t>
            </a:r>
            <a:r>
              <a:rPr lang="en-US" altLang="en-US" sz="4400" b="1" dirty="0" smtClean="0"/>
              <a:t> that thy brother </a:t>
            </a:r>
            <a:r>
              <a:rPr lang="en-US" altLang="en-US" sz="4400" i="1" dirty="0" smtClean="0">
                <a:solidFill>
                  <a:srgbClr val="0070C0"/>
                </a:solidFill>
              </a:rPr>
              <a:t>(anybody)</a:t>
            </a:r>
            <a:r>
              <a:rPr lang="en-US" altLang="en-US" sz="4400" b="1" dirty="0" smtClean="0"/>
              <a:t> hath ought against thee; 24 Leave there thy gift before the altar, </a:t>
            </a:r>
            <a:r>
              <a:rPr lang="en-US" altLang="en-US" sz="4400" i="1" dirty="0" smtClean="0">
                <a:solidFill>
                  <a:srgbClr val="0070C0"/>
                </a:solidFill>
              </a:rPr>
              <a:t>(stop praying)</a:t>
            </a:r>
            <a:r>
              <a:rPr lang="en-US" altLang="en-US" sz="4400" b="1" dirty="0" smtClean="0"/>
              <a:t> and go thy way; first be reconciled to thy brother, and then come and offer thy gift.” </a:t>
            </a:r>
            <a:r>
              <a:rPr lang="en-US" altLang="en-US" sz="4400" i="1" dirty="0" smtClean="0">
                <a:solidFill>
                  <a:srgbClr val="0070C0"/>
                </a:solidFill>
              </a:rPr>
              <a:t>(go back home and continue to pray)</a:t>
            </a:r>
            <a:r>
              <a:rPr lang="en-US" altLang="en-US" sz="4400" b="1" dirty="0" smtClean="0"/>
              <a:t> </a:t>
            </a:r>
          </a:p>
        </p:txBody>
      </p:sp>
    </p:spTree>
    <p:extLst>
      <p:ext uri="{BB962C8B-B14F-4D97-AF65-F5344CB8AC3E}">
        <p14:creationId xmlns="" xmlns:p14="http://schemas.microsoft.com/office/powerpoint/2010/main" val="40481456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5844" y="434022"/>
            <a:ext cx="11469906" cy="5909310"/>
          </a:xfrm>
          <a:prstGeom prst="rect">
            <a:avLst/>
          </a:prstGeom>
        </p:spPr>
        <p:txBody>
          <a:bodyPr wrap="square">
            <a:spAutoFit/>
          </a:bodyPr>
          <a:lstStyle/>
          <a:p>
            <a:pPr>
              <a:spcBef>
                <a:spcPct val="0"/>
              </a:spcBef>
            </a:pPr>
            <a:r>
              <a:rPr lang="en-US" altLang="en-US" sz="5400" b="1" dirty="0" smtClean="0">
                <a:solidFill>
                  <a:srgbClr val="0070C0"/>
                </a:solidFill>
              </a:rPr>
              <a:t>What does this verse tell us to do?</a:t>
            </a:r>
          </a:p>
          <a:p>
            <a:pPr>
              <a:spcBef>
                <a:spcPct val="0"/>
              </a:spcBef>
            </a:pPr>
            <a:r>
              <a:rPr lang="en-US" altLang="en-US" sz="5400" b="1" dirty="0" smtClean="0">
                <a:solidFill>
                  <a:srgbClr val="C00000"/>
                </a:solidFill>
              </a:rPr>
              <a:t>    </a:t>
            </a:r>
            <a:r>
              <a:rPr lang="en-US" altLang="en-US" sz="5400" b="1" dirty="0" smtClean="0"/>
              <a:t>You are to go to that person who has offended you (or you have offended them) and say, </a:t>
            </a:r>
            <a:r>
              <a:rPr lang="en-US" altLang="en-US" sz="5400" b="1" dirty="0" smtClean="0">
                <a:solidFill>
                  <a:srgbClr val="0070C0"/>
                </a:solidFill>
              </a:rPr>
              <a:t>“I have offended you and it has brought bad feelings between us. Will you please forgive me for offending you?”</a:t>
            </a:r>
          </a:p>
        </p:txBody>
      </p:sp>
    </p:spTree>
    <p:extLst>
      <p:ext uri="{BB962C8B-B14F-4D97-AF65-F5344CB8AC3E}">
        <p14:creationId xmlns="" xmlns:p14="http://schemas.microsoft.com/office/powerpoint/2010/main" val="25463580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8704" y="251142"/>
            <a:ext cx="11469906" cy="6432530"/>
          </a:xfrm>
          <a:prstGeom prst="rect">
            <a:avLst/>
          </a:prstGeom>
        </p:spPr>
        <p:txBody>
          <a:bodyPr wrap="square">
            <a:spAutoFit/>
          </a:bodyPr>
          <a:lstStyle/>
          <a:p>
            <a:pPr>
              <a:spcBef>
                <a:spcPct val="0"/>
              </a:spcBef>
            </a:pPr>
            <a:r>
              <a:rPr lang="en-US" altLang="en-US" sz="4800" b="1" dirty="0" smtClean="0">
                <a:solidFill>
                  <a:srgbClr val="0070C0"/>
                </a:solidFill>
              </a:rPr>
              <a:t> </a:t>
            </a:r>
            <a:r>
              <a:rPr lang="en-US" altLang="en-US" sz="4800" b="1" dirty="0" smtClean="0"/>
              <a:t>Even when a person has offended you, it causes you to have bad feelings (malice) towards the offender. Go to them, never accuse them but ask them to forgive you. Wait for those needed words, </a:t>
            </a:r>
            <a:r>
              <a:rPr lang="en-US" altLang="en-US" sz="4800" b="1" dirty="0" smtClean="0">
                <a:solidFill>
                  <a:srgbClr val="0070C0"/>
                </a:solidFill>
              </a:rPr>
              <a:t>“Yes, I forgive you.”</a:t>
            </a:r>
            <a:br>
              <a:rPr lang="en-US" altLang="en-US" sz="4800" b="1" dirty="0" smtClean="0">
                <a:solidFill>
                  <a:srgbClr val="0070C0"/>
                </a:solidFill>
              </a:rPr>
            </a:br>
            <a:endParaRPr lang="en-US" altLang="en-US" sz="2000" b="1" dirty="0" smtClean="0">
              <a:solidFill>
                <a:srgbClr val="0070C0"/>
              </a:solidFill>
            </a:endParaRPr>
          </a:p>
          <a:p>
            <a:pPr>
              <a:spcBef>
                <a:spcPct val="0"/>
              </a:spcBef>
            </a:pPr>
            <a:r>
              <a:rPr lang="en-US" altLang="en-US" sz="4800" b="1" dirty="0" smtClean="0">
                <a:solidFill>
                  <a:srgbClr val="0070C0"/>
                </a:solidFill>
              </a:rPr>
              <a:t>    </a:t>
            </a:r>
            <a:r>
              <a:rPr lang="en-US" altLang="en-US" sz="4800" b="1" dirty="0" smtClean="0">
                <a:solidFill>
                  <a:srgbClr val="C00000"/>
                </a:solidFill>
              </a:rPr>
              <a:t>When you do this then God is pleased and fellowship is restored.</a:t>
            </a:r>
          </a:p>
        </p:txBody>
      </p:sp>
    </p:spTree>
    <p:extLst>
      <p:ext uri="{BB962C8B-B14F-4D97-AF65-F5344CB8AC3E}">
        <p14:creationId xmlns="" xmlns:p14="http://schemas.microsoft.com/office/powerpoint/2010/main" val="4883725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8704" y="251142"/>
            <a:ext cx="11469906" cy="830997"/>
          </a:xfrm>
          <a:prstGeom prst="rect">
            <a:avLst/>
          </a:prstGeom>
        </p:spPr>
        <p:txBody>
          <a:bodyPr wrap="square">
            <a:spAutoFit/>
          </a:bodyPr>
          <a:lstStyle/>
          <a:p>
            <a:pPr>
              <a:spcBef>
                <a:spcPct val="0"/>
              </a:spcBef>
            </a:pPr>
            <a:r>
              <a:rPr lang="en-US" altLang="en-US" sz="4800" b="1" dirty="0" smtClean="0">
                <a:solidFill>
                  <a:srgbClr val="0070C0"/>
                </a:solidFill>
              </a:rPr>
              <a:t> #5. Christ is our Example</a:t>
            </a:r>
          </a:p>
        </p:txBody>
      </p:sp>
      <p:sp>
        <p:nvSpPr>
          <p:cNvPr id="3" name="Rectangle 2"/>
          <p:cNvSpPr/>
          <p:nvPr/>
        </p:nvSpPr>
        <p:spPr>
          <a:xfrm>
            <a:off x="421104" y="1082139"/>
            <a:ext cx="11469906" cy="5262979"/>
          </a:xfrm>
          <a:prstGeom prst="rect">
            <a:avLst/>
          </a:prstGeom>
        </p:spPr>
        <p:txBody>
          <a:bodyPr wrap="square">
            <a:spAutoFit/>
          </a:bodyPr>
          <a:lstStyle/>
          <a:p>
            <a:pPr>
              <a:spcBef>
                <a:spcPct val="0"/>
              </a:spcBef>
            </a:pPr>
            <a:r>
              <a:rPr lang="en-US" altLang="en-US" sz="4800" b="1" dirty="0" smtClean="0">
                <a:solidFill>
                  <a:srgbClr val="C00000"/>
                </a:solidFill>
              </a:rPr>
              <a:t>Ephesians 4:27-32 </a:t>
            </a:r>
            <a:r>
              <a:rPr lang="en-US" altLang="en-US" sz="4800" b="1" dirty="0" smtClean="0"/>
              <a:t>“Neither give place to the devil.....</a:t>
            </a:r>
            <a:r>
              <a:rPr lang="en-US" altLang="en-US" sz="4800" b="1" dirty="0" smtClean="0">
                <a:solidFill>
                  <a:srgbClr val="C00000"/>
                </a:solidFill>
              </a:rPr>
              <a:t>29</a:t>
            </a:r>
            <a:r>
              <a:rPr lang="en-US" altLang="en-US" sz="4800" b="1" dirty="0" smtClean="0"/>
              <a:t> Let no corrupt communication proceed out of your mouth, but that which is good to the use of edifying, that it may minister grace unto the hearers. </a:t>
            </a:r>
            <a:r>
              <a:rPr lang="en-US" altLang="en-US" sz="4800" b="1" dirty="0" smtClean="0">
                <a:solidFill>
                  <a:srgbClr val="C00000"/>
                </a:solidFill>
              </a:rPr>
              <a:t>30</a:t>
            </a:r>
            <a:r>
              <a:rPr lang="en-US" altLang="en-US" sz="4800" b="1" dirty="0" smtClean="0"/>
              <a:t> And grieve not the holy Spirit of God, whereby ye are sealed unto the day of redemption. </a:t>
            </a:r>
          </a:p>
        </p:txBody>
      </p:sp>
      <p:cxnSp>
        <p:nvCxnSpPr>
          <p:cNvPr id="4" name="Straight Connector 3"/>
          <p:cNvCxnSpPr/>
          <p:nvPr/>
        </p:nvCxnSpPr>
        <p:spPr>
          <a:xfrm flipV="1">
            <a:off x="4977864" y="2537460"/>
            <a:ext cx="5983506" cy="2286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383650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7284" y="182562"/>
            <a:ext cx="11469906" cy="6740307"/>
          </a:xfrm>
          <a:prstGeom prst="rect">
            <a:avLst/>
          </a:prstGeom>
        </p:spPr>
        <p:txBody>
          <a:bodyPr wrap="square">
            <a:spAutoFit/>
          </a:bodyPr>
          <a:lstStyle/>
          <a:p>
            <a:pPr>
              <a:spcBef>
                <a:spcPct val="0"/>
              </a:spcBef>
            </a:pPr>
            <a:r>
              <a:rPr lang="en-US" altLang="en-US" sz="5400" b="1" dirty="0" smtClean="0">
                <a:solidFill>
                  <a:srgbClr val="0070C0"/>
                </a:solidFill>
              </a:rPr>
              <a:t>#6. How often are we to forgive?</a:t>
            </a:r>
          </a:p>
          <a:p>
            <a:pPr>
              <a:spcBef>
                <a:spcPct val="0"/>
              </a:spcBef>
            </a:pPr>
            <a:r>
              <a:rPr lang="en-US" altLang="en-US" sz="5200" b="1" dirty="0" smtClean="0">
                <a:solidFill>
                  <a:srgbClr val="C00000"/>
                </a:solidFill>
              </a:rPr>
              <a:t>Matthew 18:21-22 </a:t>
            </a:r>
            <a:r>
              <a:rPr lang="en-US" altLang="en-US" sz="5200" b="1" dirty="0" smtClean="0"/>
              <a:t>Then came Peter to him, and said, Lord, how oft shall my brother sin against me, and I forgive him? till seven times? 22 Jesus </a:t>
            </a:r>
            <a:r>
              <a:rPr lang="en-US" altLang="en-US" sz="5200" b="1" dirty="0" err="1" smtClean="0"/>
              <a:t>saith</a:t>
            </a:r>
            <a:r>
              <a:rPr lang="en-US" altLang="en-US" sz="5200" b="1" dirty="0" smtClean="0"/>
              <a:t> unto him, I say not unto thee, Until seven times: but, Until seventy times seven. (490 times a day) </a:t>
            </a:r>
          </a:p>
        </p:txBody>
      </p:sp>
      <p:cxnSp>
        <p:nvCxnSpPr>
          <p:cNvPr id="23" name="Straight Connector 22"/>
          <p:cNvCxnSpPr/>
          <p:nvPr/>
        </p:nvCxnSpPr>
        <p:spPr>
          <a:xfrm flipV="1">
            <a:off x="4994910" y="5737860"/>
            <a:ext cx="5463540" cy="457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839107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473701"/>
            <a:ext cx="11395364" cy="5800370"/>
          </a:xfrm>
          <a:prstGeom prst="rect">
            <a:avLst/>
          </a:prstGeom>
        </p:spPr>
        <p:txBody>
          <a:bodyPr wrap="square">
            <a:spAutoFit/>
          </a:bodyPr>
          <a:lstStyle/>
          <a:p>
            <a:pPr>
              <a:lnSpc>
                <a:spcPct val="80000"/>
              </a:lnSpc>
            </a:pPr>
            <a:r>
              <a:rPr lang="en-US" altLang="en-US" sz="6600" b="1" dirty="0" smtClean="0">
                <a:solidFill>
                  <a:srgbClr val="C00000"/>
                </a:solidFill>
              </a:rPr>
              <a:t>37</a:t>
            </a:r>
            <a:r>
              <a:rPr lang="en-US" altLang="en-US" sz="6600" b="1" dirty="0" smtClean="0"/>
              <a:t>  Then </a:t>
            </a:r>
            <a:r>
              <a:rPr lang="en-US" altLang="en-US" sz="6600" b="1" dirty="0" err="1" smtClean="0"/>
              <a:t>saith</a:t>
            </a:r>
            <a:r>
              <a:rPr lang="en-US" altLang="en-US" sz="6600" b="1" dirty="0" smtClean="0"/>
              <a:t> he unto his disciples, The harvest truly is plenteous, but the </a:t>
            </a:r>
            <a:r>
              <a:rPr lang="en-US" altLang="en-US" sz="6600" b="1" dirty="0" err="1" smtClean="0"/>
              <a:t>labourers</a:t>
            </a:r>
            <a:r>
              <a:rPr lang="en-US" altLang="en-US" sz="6600" b="1" dirty="0" smtClean="0"/>
              <a:t> are few; </a:t>
            </a:r>
            <a:r>
              <a:rPr lang="en-US" altLang="en-US" sz="6600" b="1" dirty="0" smtClean="0">
                <a:solidFill>
                  <a:srgbClr val="C00000"/>
                </a:solidFill>
              </a:rPr>
              <a:t>38</a:t>
            </a:r>
            <a:r>
              <a:rPr lang="en-US" altLang="en-US" sz="6600" b="1" dirty="0" smtClean="0"/>
              <a:t>  Pray ye therefore the Lord of the harvest, that he will send forth </a:t>
            </a:r>
            <a:r>
              <a:rPr lang="en-US" altLang="en-US" sz="6600" b="1" dirty="0" err="1" smtClean="0"/>
              <a:t>labourers</a:t>
            </a:r>
            <a:r>
              <a:rPr lang="en-US" altLang="en-US" sz="6600" b="1" dirty="0" smtClean="0"/>
              <a:t> into his harvest.”</a:t>
            </a:r>
          </a:p>
        </p:txBody>
      </p:sp>
      <p:cxnSp>
        <p:nvCxnSpPr>
          <p:cNvPr id="4" name="Straight Connector 3"/>
          <p:cNvCxnSpPr/>
          <p:nvPr/>
        </p:nvCxnSpPr>
        <p:spPr>
          <a:xfrm flipV="1">
            <a:off x="3480955" y="3657602"/>
            <a:ext cx="7284027" cy="2078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16082" y="4457702"/>
            <a:ext cx="10924309" cy="6927"/>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5300" y="5250874"/>
            <a:ext cx="9812482" cy="346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95300" y="6130638"/>
            <a:ext cx="2632364" cy="1039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067800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7284" y="182562"/>
            <a:ext cx="11469906" cy="5909310"/>
          </a:xfrm>
          <a:prstGeom prst="rect">
            <a:avLst/>
          </a:prstGeom>
        </p:spPr>
        <p:txBody>
          <a:bodyPr wrap="square">
            <a:spAutoFit/>
          </a:bodyPr>
          <a:lstStyle/>
          <a:p>
            <a:pPr>
              <a:spcBef>
                <a:spcPct val="0"/>
              </a:spcBef>
            </a:pPr>
            <a:r>
              <a:rPr lang="en-US" altLang="en-US" sz="5400" b="1" dirty="0" smtClean="0">
                <a:solidFill>
                  <a:srgbClr val="0070C0"/>
                </a:solidFill>
              </a:rPr>
              <a:t>#7. How should we forgive others? </a:t>
            </a:r>
          </a:p>
          <a:p>
            <a:pPr>
              <a:spcBef>
                <a:spcPct val="0"/>
              </a:spcBef>
            </a:pPr>
            <a:r>
              <a:rPr lang="en-US" altLang="en-US" sz="5400" b="1" dirty="0">
                <a:solidFill>
                  <a:srgbClr val="0070C0"/>
                </a:solidFill>
              </a:rPr>
              <a:t> </a:t>
            </a:r>
            <a:r>
              <a:rPr lang="en-US" altLang="en-US" sz="5400" b="1" dirty="0" smtClean="0">
                <a:solidFill>
                  <a:srgbClr val="0070C0"/>
                </a:solidFill>
              </a:rPr>
              <a:t>   </a:t>
            </a:r>
            <a:r>
              <a:rPr lang="en-US" altLang="en-US" sz="5400" b="1" dirty="0" smtClean="0"/>
              <a:t>Like Jesus. Matt. 18:15-17</a:t>
            </a:r>
          </a:p>
          <a:p>
            <a:pPr>
              <a:spcBef>
                <a:spcPct val="0"/>
              </a:spcBef>
            </a:pPr>
            <a:endParaRPr lang="en-US" altLang="en-US" sz="5400" b="1" dirty="0" smtClean="0">
              <a:solidFill>
                <a:srgbClr val="0070C0"/>
              </a:solidFill>
            </a:endParaRPr>
          </a:p>
          <a:p>
            <a:pPr marL="685800" indent="-685800">
              <a:spcBef>
                <a:spcPct val="0"/>
              </a:spcBef>
              <a:buFont typeface="Wingdings" panose="05000000000000000000" pitchFamily="2" charset="2"/>
              <a:buChar char="Ø"/>
            </a:pPr>
            <a:r>
              <a:rPr lang="en-US" altLang="en-US" sz="5400" b="1" dirty="0" smtClean="0"/>
              <a:t>  Right away. Don’t put it off. </a:t>
            </a:r>
          </a:p>
          <a:p>
            <a:pPr>
              <a:spcBef>
                <a:spcPct val="0"/>
              </a:spcBef>
            </a:pPr>
            <a:r>
              <a:rPr lang="en-US" altLang="en-US" sz="5400" b="1" dirty="0" smtClean="0"/>
              <a:t>      It will eat you up if you delay.</a:t>
            </a:r>
          </a:p>
          <a:p>
            <a:pPr>
              <a:spcBef>
                <a:spcPct val="0"/>
              </a:spcBef>
            </a:pPr>
            <a:endParaRPr lang="en-US" altLang="en-US" sz="5400" b="1" dirty="0" smtClean="0"/>
          </a:p>
          <a:p>
            <a:pPr marL="685800" indent="-685800">
              <a:spcBef>
                <a:spcPct val="0"/>
              </a:spcBef>
              <a:buFont typeface="Wingdings" panose="05000000000000000000" pitchFamily="2" charset="2"/>
              <a:buChar char="Ø"/>
            </a:pPr>
            <a:r>
              <a:rPr lang="en-US" altLang="en-US" sz="5400" b="1" dirty="0" smtClean="0"/>
              <a:t> Privately or publicly?</a:t>
            </a:r>
          </a:p>
        </p:txBody>
      </p:sp>
    </p:spTree>
    <p:extLst>
      <p:ext uri="{BB962C8B-B14F-4D97-AF65-F5344CB8AC3E}">
        <p14:creationId xmlns="" xmlns:p14="http://schemas.microsoft.com/office/powerpoint/2010/main" val="38905393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9" dur="500"/>
                                        <p:tgtEl>
                                          <p:spTgt spid="8">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09470" y="758536"/>
            <a:ext cx="3522386" cy="2546956"/>
          </a:xfrm>
          <a:prstGeom prst="rect">
            <a:avLst/>
          </a:prstGeom>
        </p:spPr>
      </p:pic>
      <p:sp>
        <p:nvSpPr>
          <p:cNvPr id="8" name="Rectangle 7"/>
          <p:cNvSpPr/>
          <p:nvPr/>
        </p:nvSpPr>
        <p:spPr>
          <a:xfrm>
            <a:off x="1503144" y="136842"/>
            <a:ext cx="9321066" cy="1754326"/>
          </a:xfrm>
          <a:prstGeom prst="rect">
            <a:avLst/>
          </a:prstGeom>
        </p:spPr>
        <p:txBody>
          <a:bodyPr wrap="square">
            <a:spAutoFit/>
          </a:bodyPr>
          <a:lstStyle/>
          <a:p>
            <a:pPr algn="ctr">
              <a:spcBef>
                <a:spcPct val="0"/>
              </a:spcBef>
            </a:pPr>
            <a:r>
              <a:rPr lang="en-US" altLang="en-US" sz="5400" b="1" dirty="0" smtClean="0">
                <a:solidFill>
                  <a:srgbClr val="0070C0"/>
                </a:solidFill>
              </a:rPr>
              <a:t>Six nails that will nail shut the windows of Heaven:</a:t>
            </a: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241723">
            <a:off x="7684244" y="1720351"/>
            <a:ext cx="694500" cy="1298131"/>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241723">
            <a:off x="1717127" y="1731803"/>
            <a:ext cx="694500" cy="1298131"/>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8511521">
            <a:off x="3044514" y="1726077"/>
            <a:ext cx="694500" cy="1298131"/>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8511521">
            <a:off x="4492661" y="1737530"/>
            <a:ext cx="694500" cy="1298131"/>
          </a:xfrm>
          <a:prstGeom prst="rect">
            <a:avLst/>
          </a:prstGeom>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241723">
            <a:off x="6184422" y="1731803"/>
            <a:ext cx="694500" cy="1298131"/>
          </a:xfrm>
          <a:prstGeom prst="rect">
            <a:avLst/>
          </a:prstGeom>
        </p:spPr>
      </p:pic>
      <p:sp>
        <p:nvSpPr>
          <p:cNvPr id="2" name="Rectangle 1"/>
          <p:cNvSpPr/>
          <p:nvPr/>
        </p:nvSpPr>
        <p:spPr>
          <a:xfrm>
            <a:off x="1076284" y="3563736"/>
            <a:ext cx="11038436" cy="2585323"/>
          </a:xfrm>
          <a:prstGeom prst="rect">
            <a:avLst/>
          </a:prstGeom>
        </p:spPr>
        <p:txBody>
          <a:bodyPr wrap="square">
            <a:spAutoFit/>
          </a:bodyPr>
          <a:lstStyle/>
          <a:p>
            <a:pPr>
              <a:spcBef>
                <a:spcPct val="0"/>
              </a:spcBef>
            </a:pPr>
            <a:r>
              <a:rPr lang="en-US" altLang="en-US" sz="5400" b="1" dirty="0" smtClean="0"/>
              <a:t>1. Money - the misuse of it.</a:t>
            </a:r>
          </a:p>
          <a:p>
            <a:pPr>
              <a:spcBef>
                <a:spcPct val="0"/>
              </a:spcBef>
            </a:pPr>
            <a:r>
              <a:rPr lang="en-US" altLang="en-US" sz="5400" b="1" dirty="0" smtClean="0"/>
              <a:t>2. Domestic problems.</a:t>
            </a:r>
          </a:p>
          <a:p>
            <a:pPr>
              <a:spcBef>
                <a:spcPct val="0"/>
              </a:spcBef>
            </a:pPr>
            <a:r>
              <a:rPr lang="en-US" altLang="en-US" sz="5400" b="1" dirty="0" smtClean="0"/>
              <a:t>3. Disobedience to the Word of God.</a:t>
            </a:r>
            <a:endParaRPr lang="en-US" altLang="en-US" sz="5400" b="1" dirty="0"/>
          </a:p>
        </p:txBody>
      </p:sp>
    </p:spTree>
    <p:extLst>
      <p:ext uri="{BB962C8B-B14F-4D97-AF65-F5344CB8AC3E}">
        <p14:creationId xmlns="" xmlns:p14="http://schemas.microsoft.com/office/powerpoint/2010/main" val="41436571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7"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fade">
                                      <p:cBhvr>
                                        <p:cTn id="49" dur="1000"/>
                                        <p:tgtEl>
                                          <p:spTgt spid="2">
                                            <p:txEl>
                                              <p:pRg st="0" end="0"/>
                                            </p:txEl>
                                          </p:spTgt>
                                        </p:tgtEl>
                                      </p:cBhvr>
                                    </p:animEffect>
                                    <p:anim calcmode="lin" valueType="num">
                                      <p:cBhvr>
                                        <p:cTn id="5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fade">
                                      <p:cBhvr>
                                        <p:cTn id="56" dur="1000"/>
                                        <p:tgtEl>
                                          <p:spTgt spid="2">
                                            <p:txEl>
                                              <p:pRg st="1" end="1"/>
                                            </p:txEl>
                                          </p:spTgt>
                                        </p:tgtEl>
                                      </p:cBhvr>
                                    </p:animEffect>
                                    <p:anim calcmode="lin" valueType="num">
                                      <p:cBhvr>
                                        <p:cTn id="5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fade">
                                      <p:cBhvr>
                                        <p:cTn id="63" dur="1000"/>
                                        <p:tgtEl>
                                          <p:spTgt spid="2">
                                            <p:txEl>
                                              <p:pRg st="2" end="2"/>
                                            </p:txEl>
                                          </p:spTgt>
                                        </p:tgtEl>
                                      </p:cBhvr>
                                    </p:animEffect>
                                    <p:anim calcmode="lin" valueType="num">
                                      <p:cBhvr>
                                        <p:cTn id="6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0575" y="3952269"/>
            <a:ext cx="9321066" cy="923330"/>
          </a:xfrm>
          <a:prstGeom prst="rect">
            <a:avLst/>
          </a:prstGeom>
        </p:spPr>
        <p:txBody>
          <a:bodyPr wrap="square">
            <a:spAutoFit/>
          </a:bodyPr>
          <a:lstStyle/>
          <a:p>
            <a:pPr algn="ctr">
              <a:spcBef>
                <a:spcPct val="0"/>
              </a:spcBef>
            </a:pPr>
            <a:r>
              <a:rPr lang="en-US" altLang="en-US" sz="5400" b="1" dirty="0" smtClean="0">
                <a:solidFill>
                  <a:srgbClr val="C00000"/>
                </a:solidFill>
              </a:rPr>
              <a:t>Let us pull those nails out.</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241723">
            <a:off x="7341344" y="5137921"/>
            <a:ext cx="694500" cy="1298131"/>
          </a:xfrm>
          <a:prstGeom prst="rect">
            <a:avLst/>
          </a:prstGeom>
        </p:spPr>
      </p:pic>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241723">
            <a:off x="1374227" y="5149373"/>
            <a:ext cx="694500" cy="1298131"/>
          </a:xfrm>
          <a:prstGeom prst="rect">
            <a:avLst/>
          </a:prstGeom>
        </p:spPr>
      </p:pic>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8511521">
            <a:off x="2701614" y="5143647"/>
            <a:ext cx="694500" cy="1298131"/>
          </a:xfrm>
          <a:prstGeom prst="rect">
            <a:avLst/>
          </a:prstGeom>
        </p:spPr>
      </p:pic>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8511521">
            <a:off x="4149761" y="5155100"/>
            <a:ext cx="694500" cy="1298131"/>
          </a:xfrm>
          <a:prstGeom prst="rect">
            <a:avLst/>
          </a:prstGeom>
        </p:spPr>
      </p:pic>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241723">
            <a:off x="5841522" y="5149373"/>
            <a:ext cx="694500" cy="1298131"/>
          </a:xfrm>
          <a:prstGeom prst="rect">
            <a:avLst/>
          </a:prstGeom>
        </p:spPr>
      </p:pic>
      <p:sp>
        <p:nvSpPr>
          <p:cNvPr id="2" name="Rectangle 1"/>
          <p:cNvSpPr/>
          <p:nvPr/>
        </p:nvSpPr>
        <p:spPr>
          <a:xfrm>
            <a:off x="1396324" y="283326"/>
            <a:ext cx="11038436" cy="3416320"/>
          </a:xfrm>
          <a:prstGeom prst="rect">
            <a:avLst/>
          </a:prstGeom>
        </p:spPr>
        <p:txBody>
          <a:bodyPr wrap="square">
            <a:spAutoFit/>
          </a:bodyPr>
          <a:lstStyle/>
          <a:p>
            <a:pPr>
              <a:spcBef>
                <a:spcPct val="0"/>
              </a:spcBef>
            </a:pPr>
            <a:r>
              <a:rPr lang="en-US" altLang="en-US" sz="5400" b="1" dirty="0" smtClean="0"/>
              <a:t>4. </a:t>
            </a:r>
            <a:r>
              <a:rPr lang="en-US" altLang="en-US" sz="5400" b="1" dirty="0" err="1" smtClean="0"/>
              <a:t>Unconfessed</a:t>
            </a:r>
            <a:r>
              <a:rPr lang="en-US" altLang="en-US" sz="5400" b="1" smtClean="0"/>
              <a:t> </a:t>
            </a:r>
            <a:r>
              <a:rPr lang="en-US" altLang="en-US" sz="5400" b="1" smtClean="0"/>
              <a:t>sins </a:t>
            </a:r>
            <a:r>
              <a:rPr lang="en-US" altLang="en-US" sz="5400" b="1" dirty="0" smtClean="0"/>
              <a:t>in our lives, </a:t>
            </a:r>
          </a:p>
          <a:p>
            <a:pPr>
              <a:spcBef>
                <a:spcPct val="0"/>
              </a:spcBef>
            </a:pPr>
            <a:r>
              <a:rPr lang="en-US" altLang="en-US" sz="5400" b="1" dirty="0"/>
              <a:t> </a:t>
            </a:r>
            <a:r>
              <a:rPr lang="en-US" altLang="en-US" sz="5400" b="1" dirty="0" smtClean="0"/>
              <a:t>   commission or omission</a:t>
            </a:r>
          </a:p>
          <a:p>
            <a:pPr>
              <a:spcBef>
                <a:spcPct val="0"/>
              </a:spcBef>
            </a:pPr>
            <a:r>
              <a:rPr lang="en-US" altLang="en-US" sz="5400" b="1" dirty="0" smtClean="0"/>
              <a:t>5. Unbelief</a:t>
            </a:r>
          </a:p>
          <a:p>
            <a:pPr>
              <a:spcBef>
                <a:spcPct val="0"/>
              </a:spcBef>
            </a:pPr>
            <a:r>
              <a:rPr lang="en-US" altLang="en-US" sz="5400" b="1" dirty="0" smtClean="0"/>
              <a:t>6. An unforgiving spirit.</a:t>
            </a: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8511521">
            <a:off x="8817011" y="5120741"/>
            <a:ext cx="694500" cy="1298131"/>
          </a:xfrm>
          <a:prstGeom prst="rect">
            <a:avLst/>
          </a:prstGeom>
        </p:spPr>
      </p:pic>
    </p:spTree>
    <p:extLst>
      <p:ext uri="{BB962C8B-B14F-4D97-AF65-F5344CB8AC3E}">
        <p14:creationId xmlns="" xmlns:p14="http://schemas.microsoft.com/office/powerpoint/2010/main" val="377561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par>
                          <p:cTn id="34" fill="hold">
                            <p:stCondLst>
                              <p:cond delay="500"/>
                            </p:stCondLst>
                            <p:childTnLst>
                              <p:par>
                                <p:cTn id="35" presetID="47" presetClass="exit" presetSubtype="0" fill="hold" nodeType="afterEffect">
                                  <p:stCondLst>
                                    <p:cond delay="0"/>
                                  </p:stCondLst>
                                  <p:childTnLst>
                                    <p:animEffect transition="out" filter="fade">
                                      <p:cBhvr>
                                        <p:cTn id="36" dur="1000"/>
                                        <p:tgtEl>
                                          <p:spTgt spid="5"/>
                                        </p:tgtEl>
                                      </p:cBhvr>
                                    </p:animEffect>
                                    <p:anim calcmode="lin" valueType="num">
                                      <p:cBhvr>
                                        <p:cTn id="37" dur="1000"/>
                                        <p:tgtEl>
                                          <p:spTgt spid="5"/>
                                        </p:tgtEl>
                                        <p:attrNameLst>
                                          <p:attrName>ppt_x</p:attrName>
                                        </p:attrNameLst>
                                      </p:cBhvr>
                                      <p:tavLst>
                                        <p:tav tm="0">
                                          <p:val>
                                            <p:strVal val="ppt_x"/>
                                          </p:val>
                                        </p:tav>
                                        <p:tav tm="100000">
                                          <p:val>
                                            <p:strVal val="ppt_x"/>
                                          </p:val>
                                        </p:tav>
                                      </p:tavLst>
                                    </p:anim>
                                    <p:anim calcmode="lin" valueType="num">
                                      <p:cBhvr>
                                        <p:cTn id="38" dur="1000"/>
                                        <p:tgtEl>
                                          <p:spTgt spid="5"/>
                                        </p:tgtEl>
                                        <p:attrNameLst>
                                          <p:attrName>ppt_y</p:attrName>
                                        </p:attrNameLst>
                                      </p:cBhvr>
                                      <p:tavLst>
                                        <p:tav tm="0">
                                          <p:val>
                                            <p:strVal val="ppt_y"/>
                                          </p:val>
                                        </p:tav>
                                        <p:tav tm="100000">
                                          <p:val>
                                            <p:strVal val="ppt_y-.1"/>
                                          </p:val>
                                        </p:tav>
                                      </p:tavLst>
                                    </p:anim>
                                    <p:set>
                                      <p:cBhvr>
                                        <p:cTn id="39" dur="1" fill="hold">
                                          <p:stCondLst>
                                            <p:cond delay="999"/>
                                          </p:stCondLst>
                                        </p:cTn>
                                        <p:tgtEl>
                                          <p:spTgt spid="5"/>
                                        </p:tgtEl>
                                        <p:attrNameLst>
                                          <p:attrName>style.visibility</p:attrName>
                                        </p:attrNameLst>
                                      </p:cBhvr>
                                      <p:to>
                                        <p:strVal val="hidden"/>
                                      </p:to>
                                    </p:set>
                                  </p:childTnLst>
                                </p:cTn>
                              </p:par>
                            </p:childTnLst>
                          </p:cTn>
                        </p:par>
                        <p:par>
                          <p:cTn id="40" fill="hold">
                            <p:stCondLst>
                              <p:cond delay="1500"/>
                            </p:stCondLst>
                            <p:childTnLst>
                              <p:par>
                                <p:cTn id="41" presetID="47" presetClass="exit" presetSubtype="0" fill="hold" nodeType="afterEffect">
                                  <p:stCondLst>
                                    <p:cond delay="0"/>
                                  </p:stCondLst>
                                  <p:childTnLst>
                                    <p:animEffect transition="out" filter="fade">
                                      <p:cBhvr>
                                        <p:cTn id="42" dur="1000"/>
                                        <p:tgtEl>
                                          <p:spTgt spid="6"/>
                                        </p:tgtEl>
                                      </p:cBhvr>
                                    </p:animEffect>
                                    <p:anim calcmode="lin" valueType="num">
                                      <p:cBhvr>
                                        <p:cTn id="43" dur="1000"/>
                                        <p:tgtEl>
                                          <p:spTgt spid="6"/>
                                        </p:tgtEl>
                                        <p:attrNameLst>
                                          <p:attrName>ppt_x</p:attrName>
                                        </p:attrNameLst>
                                      </p:cBhvr>
                                      <p:tavLst>
                                        <p:tav tm="0">
                                          <p:val>
                                            <p:strVal val="ppt_x"/>
                                          </p:val>
                                        </p:tav>
                                        <p:tav tm="100000">
                                          <p:val>
                                            <p:strVal val="ppt_x"/>
                                          </p:val>
                                        </p:tav>
                                      </p:tavLst>
                                    </p:anim>
                                    <p:anim calcmode="lin" valueType="num">
                                      <p:cBhvr>
                                        <p:cTn id="44" dur="1000"/>
                                        <p:tgtEl>
                                          <p:spTgt spid="6"/>
                                        </p:tgtEl>
                                        <p:attrNameLst>
                                          <p:attrName>ppt_y</p:attrName>
                                        </p:attrNameLst>
                                      </p:cBhvr>
                                      <p:tavLst>
                                        <p:tav tm="0">
                                          <p:val>
                                            <p:strVal val="ppt_y"/>
                                          </p:val>
                                        </p:tav>
                                        <p:tav tm="100000">
                                          <p:val>
                                            <p:strVal val="ppt_y-.1"/>
                                          </p:val>
                                        </p:tav>
                                      </p:tavLst>
                                    </p:anim>
                                    <p:set>
                                      <p:cBhvr>
                                        <p:cTn id="45" dur="1" fill="hold">
                                          <p:stCondLst>
                                            <p:cond delay="999"/>
                                          </p:stCondLst>
                                        </p:cTn>
                                        <p:tgtEl>
                                          <p:spTgt spid="6"/>
                                        </p:tgtEl>
                                        <p:attrNameLst>
                                          <p:attrName>style.visibility</p:attrName>
                                        </p:attrNameLst>
                                      </p:cBhvr>
                                      <p:to>
                                        <p:strVal val="hidden"/>
                                      </p:to>
                                    </p:set>
                                  </p:childTnLst>
                                </p:cTn>
                              </p:par>
                            </p:childTnLst>
                          </p:cTn>
                        </p:par>
                        <p:par>
                          <p:cTn id="46" fill="hold">
                            <p:stCondLst>
                              <p:cond delay="2500"/>
                            </p:stCondLst>
                            <p:childTnLst>
                              <p:par>
                                <p:cTn id="47" presetID="47" presetClass="exit" presetSubtype="0" fill="hold" nodeType="afterEffect">
                                  <p:stCondLst>
                                    <p:cond delay="0"/>
                                  </p:stCondLst>
                                  <p:childTnLst>
                                    <p:animEffect transition="out" filter="fade">
                                      <p:cBhvr>
                                        <p:cTn id="48" dur="1000"/>
                                        <p:tgtEl>
                                          <p:spTgt spid="7"/>
                                        </p:tgtEl>
                                      </p:cBhvr>
                                    </p:animEffect>
                                    <p:anim calcmode="lin" valueType="num">
                                      <p:cBhvr>
                                        <p:cTn id="49" dur="1000"/>
                                        <p:tgtEl>
                                          <p:spTgt spid="7"/>
                                        </p:tgtEl>
                                        <p:attrNameLst>
                                          <p:attrName>ppt_x</p:attrName>
                                        </p:attrNameLst>
                                      </p:cBhvr>
                                      <p:tavLst>
                                        <p:tav tm="0">
                                          <p:val>
                                            <p:strVal val="ppt_x"/>
                                          </p:val>
                                        </p:tav>
                                        <p:tav tm="100000">
                                          <p:val>
                                            <p:strVal val="ppt_x"/>
                                          </p:val>
                                        </p:tav>
                                      </p:tavLst>
                                    </p:anim>
                                    <p:anim calcmode="lin" valueType="num">
                                      <p:cBhvr>
                                        <p:cTn id="50" dur="1000"/>
                                        <p:tgtEl>
                                          <p:spTgt spid="7"/>
                                        </p:tgtEl>
                                        <p:attrNameLst>
                                          <p:attrName>ppt_y</p:attrName>
                                        </p:attrNameLst>
                                      </p:cBhvr>
                                      <p:tavLst>
                                        <p:tav tm="0">
                                          <p:val>
                                            <p:strVal val="ppt_y"/>
                                          </p:val>
                                        </p:tav>
                                        <p:tav tm="100000">
                                          <p:val>
                                            <p:strVal val="ppt_y-.1"/>
                                          </p:val>
                                        </p:tav>
                                      </p:tavLst>
                                    </p:anim>
                                    <p:set>
                                      <p:cBhvr>
                                        <p:cTn id="51" dur="1" fill="hold">
                                          <p:stCondLst>
                                            <p:cond delay="999"/>
                                          </p:stCondLst>
                                        </p:cTn>
                                        <p:tgtEl>
                                          <p:spTgt spid="7"/>
                                        </p:tgtEl>
                                        <p:attrNameLst>
                                          <p:attrName>style.visibility</p:attrName>
                                        </p:attrNameLst>
                                      </p:cBhvr>
                                      <p:to>
                                        <p:strVal val="hidden"/>
                                      </p:to>
                                    </p:set>
                                  </p:childTnLst>
                                </p:cTn>
                              </p:par>
                            </p:childTnLst>
                          </p:cTn>
                        </p:par>
                        <p:par>
                          <p:cTn id="52" fill="hold">
                            <p:stCondLst>
                              <p:cond delay="3500"/>
                            </p:stCondLst>
                            <p:childTnLst>
                              <p:par>
                                <p:cTn id="53" presetID="47" presetClass="exit" presetSubtype="0" fill="hold" nodeType="afterEffect">
                                  <p:stCondLst>
                                    <p:cond delay="0"/>
                                  </p:stCondLst>
                                  <p:childTnLst>
                                    <p:animEffect transition="out" filter="fade">
                                      <p:cBhvr>
                                        <p:cTn id="54" dur="1000"/>
                                        <p:tgtEl>
                                          <p:spTgt spid="9"/>
                                        </p:tgtEl>
                                      </p:cBhvr>
                                    </p:animEffect>
                                    <p:anim calcmode="lin" valueType="num">
                                      <p:cBhvr>
                                        <p:cTn id="55" dur="1000"/>
                                        <p:tgtEl>
                                          <p:spTgt spid="9"/>
                                        </p:tgtEl>
                                        <p:attrNameLst>
                                          <p:attrName>ppt_x</p:attrName>
                                        </p:attrNameLst>
                                      </p:cBhvr>
                                      <p:tavLst>
                                        <p:tav tm="0">
                                          <p:val>
                                            <p:strVal val="ppt_x"/>
                                          </p:val>
                                        </p:tav>
                                        <p:tav tm="100000">
                                          <p:val>
                                            <p:strVal val="ppt_x"/>
                                          </p:val>
                                        </p:tav>
                                      </p:tavLst>
                                    </p:anim>
                                    <p:anim calcmode="lin" valueType="num">
                                      <p:cBhvr>
                                        <p:cTn id="56" dur="1000"/>
                                        <p:tgtEl>
                                          <p:spTgt spid="9"/>
                                        </p:tgtEl>
                                        <p:attrNameLst>
                                          <p:attrName>ppt_y</p:attrName>
                                        </p:attrNameLst>
                                      </p:cBhvr>
                                      <p:tavLst>
                                        <p:tav tm="0">
                                          <p:val>
                                            <p:strVal val="ppt_y"/>
                                          </p:val>
                                        </p:tav>
                                        <p:tav tm="100000">
                                          <p:val>
                                            <p:strVal val="ppt_y-.1"/>
                                          </p:val>
                                        </p:tav>
                                      </p:tavLst>
                                    </p:anim>
                                    <p:set>
                                      <p:cBhvr>
                                        <p:cTn id="57" dur="1" fill="hold">
                                          <p:stCondLst>
                                            <p:cond delay="999"/>
                                          </p:stCondLst>
                                        </p:cTn>
                                        <p:tgtEl>
                                          <p:spTgt spid="9"/>
                                        </p:tgtEl>
                                        <p:attrNameLst>
                                          <p:attrName>style.visibility</p:attrName>
                                        </p:attrNameLst>
                                      </p:cBhvr>
                                      <p:to>
                                        <p:strVal val="hidden"/>
                                      </p:to>
                                    </p:set>
                                  </p:childTnLst>
                                </p:cTn>
                              </p:par>
                            </p:childTnLst>
                          </p:cTn>
                        </p:par>
                        <p:par>
                          <p:cTn id="58" fill="hold">
                            <p:stCondLst>
                              <p:cond delay="4500"/>
                            </p:stCondLst>
                            <p:childTnLst>
                              <p:par>
                                <p:cTn id="59" presetID="47" presetClass="exit" presetSubtype="0" fill="hold" nodeType="afterEffect">
                                  <p:stCondLst>
                                    <p:cond delay="0"/>
                                  </p:stCondLst>
                                  <p:childTnLst>
                                    <p:animEffect transition="out" filter="fade">
                                      <p:cBhvr>
                                        <p:cTn id="60" dur="1000"/>
                                        <p:tgtEl>
                                          <p:spTgt spid="4"/>
                                        </p:tgtEl>
                                      </p:cBhvr>
                                    </p:animEffect>
                                    <p:anim calcmode="lin" valueType="num">
                                      <p:cBhvr>
                                        <p:cTn id="61" dur="1000"/>
                                        <p:tgtEl>
                                          <p:spTgt spid="4"/>
                                        </p:tgtEl>
                                        <p:attrNameLst>
                                          <p:attrName>ppt_x</p:attrName>
                                        </p:attrNameLst>
                                      </p:cBhvr>
                                      <p:tavLst>
                                        <p:tav tm="0">
                                          <p:val>
                                            <p:strVal val="ppt_x"/>
                                          </p:val>
                                        </p:tav>
                                        <p:tav tm="100000">
                                          <p:val>
                                            <p:strVal val="ppt_x"/>
                                          </p:val>
                                        </p:tav>
                                      </p:tavLst>
                                    </p:anim>
                                    <p:anim calcmode="lin" valueType="num">
                                      <p:cBhvr>
                                        <p:cTn id="62" dur="1000"/>
                                        <p:tgtEl>
                                          <p:spTgt spid="4"/>
                                        </p:tgtEl>
                                        <p:attrNameLst>
                                          <p:attrName>ppt_y</p:attrName>
                                        </p:attrNameLst>
                                      </p:cBhvr>
                                      <p:tavLst>
                                        <p:tav tm="0">
                                          <p:val>
                                            <p:strVal val="ppt_y"/>
                                          </p:val>
                                        </p:tav>
                                        <p:tav tm="100000">
                                          <p:val>
                                            <p:strVal val="ppt_y-.1"/>
                                          </p:val>
                                        </p:tav>
                                      </p:tavLst>
                                    </p:anim>
                                    <p:set>
                                      <p:cBhvr>
                                        <p:cTn id="63" dur="1" fill="hold">
                                          <p:stCondLst>
                                            <p:cond delay="999"/>
                                          </p:stCondLst>
                                        </p:cTn>
                                        <p:tgtEl>
                                          <p:spTgt spid="4"/>
                                        </p:tgtEl>
                                        <p:attrNameLst>
                                          <p:attrName>style.visibility</p:attrName>
                                        </p:attrNameLst>
                                      </p:cBhvr>
                                      <p:to>
                                        <p:strVal val="hidden"/>
                                      </p:to>
                                    </p:set>
                                  </p:childTnLst>
                                </p:cTn>
                              </p:par>
                            </p:childTnLst>
                          </p:cTn>
                        </p:par>
                        <p:par>
                          <p:cTn id="64" fill="hold">
                            <p:stCondLst>
                              <p:cond delay="5500"/>
                            </p:stCondLst>
                            <p:childTnLst>
                              <p:par>
                                <p:cTn id="65" presetID="47" presetClass="exit" presetSubtype="0" fill="hold" nodeType="afterEffect">
                                  <p:stCondLst>
                                    <p:cond delay="0"/>
                                  </p:stCondLst>
                                  <p:childTnLst>
                                    <p:animEffect transition="out" filter="fade">
                                      <p:cBhvr>
                                        <p:cTn id="66" dur="1000"/>
                                        <p:tgtEl>
                                          <p:spTgt spid="10"/>
                                        </p:tgtEl>
                                      </p:cBhvr>
                                    </p:animEffect>
                                    <p:anim calcmode="lin" valueType="num">
                                      <p:cBhvr>
                                        <p:cTn id="67" dur="1000"/>
                                        <p:tgtEl>
                                          <p:spTgt spid="10"/>
                                        </p:tgtEl>
                                        <p:attrNameLst>
                                          <p:attrName>ppt_x</p:attrName>
                                        </p:attrNameLst>
                                      </p:cBhvr>
                                      <p:tavLst>
                                        <p:tav tm="0">
                                          <p:val>
                                            <p:strVal val="ppt_x"/>
                                          </p:val>
                                        </p:tav>
                                        <p:tav tm="100000">
                                          <p:val>
                                            <p:strVal val="ppt_x"/>
                                          </p:val>
                                        </p:tav>
                                      </p:tavLst>
                                    </p:anim>
                                    <p:anim calcmode="lin" valueType="num">
                                      <p:cBhvr>
                                        <p:cTn id="68" dur="1000"/>
                                        <p:tgtEl>
                                          <p:spTgt spid="10"/>
                                        </p:tgtEl>
                                        <p:attrNameLst>
                                          <p:attrName>ppt_y</p:attrName>
                                        </p:attrNameLst>
                                      </p:cBhvr>
                                      <p:tavLst>
                                        <p:tav tm="0">
                                          <p:val>
                                            <p:strVal val="ppt_y"/>
                                          </p:val>
                                        </p:tav>
                                        <p:tav tm="100000">
                                          <p:val>
                                            <p:strVal val="ppt_y-.1"/>
                                          </p:val>
                                        </p:tav>
                                      </p:tavLst>
                                    </p:anim>
                                    <p:set>
                                      <p:cBhvr>
                                        <p:cTn id="6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09470" y="758536"/>
            <a:ext cx="3522386" cy="2546956"/>
          </a:xfrm>
          <a:prstGeom prst="rect">
            <a:avLst/>
          </a:prstGeom>
        </p:spPr>
      </p:pic>
      <p:sp>
        <p:nvSpPr>
          <p:cNvPr id="8" name="Rectangle 7"/>
          <p:cNvSpPr/>
          <p:nvPr/>
        </p:nvSpPr>
        <p:spPr>
          <a:xfrm>
            <a:off x="44694" y="136842"/>
            <a:ext cx="9723420" cy="1754326"/>
          </a:xfrm>
          <a:prstGeom prst="rect">
            <a:avLst/>
          </a:prstGeom>
        </p:spPr>
        <p:txBody>
          <a:bodyPr wrap="square">
            <a:spAutoFit/>
          </a:bodyPr>
          <a:lstStyle/>
          <a:p>
            <a:pPr algn="ctr">
              <a:spcBef>
                <a:spcPct val="0"/>
              </a:spcBef>
            </a:pPr>
            <a:r>
              <a:rPr lang="en-US" altLang="en-US" sz="5400" b="1" dirty="0" smtClean="0"/>
              <a:t>NAIL #7 	This nail will nail </a:t>
            </a:r>
            <a:r>
              <a:rPr lang="en-US" altLang="en-US" sz="5400" b="1" u="sng" dirty="0" smtClean="0">
                <a:latin typeface="Arial Black" pitchFamily="34" charset="0"/>
              </a:rPr>
              <a:t>THE</a:t>
            </a:r>
            <a:r>
              <a:rPr lang="en-US" altLang="en-US" sz="5400" b="1" u="sng" dirty="0" smtClean="0"/>
              <a:t> </a:t>
            </a:r>
            <a:r>
              <a:rPr lang="en-US" altLang="en-US" sz="5400" b="1" u="sng" dirty="0" smtClean="0">
                <a:latin typeface="Arial Black" pitchFamily="34" charset="0"/>
              </a:rPr>
              <a:t>DOOR</a:t>
            </a:r>
            <a:r>
              <a:rPr lang="en-US" altLang="en-US" sz="5400" b="1" dirty="0" smtClean="0"/>
              <a:t> of Heaven shut </a:t>
            </a:r>
            <a:r>
              <a:rPr lang="en-US" altLang="en-US" sz="5400" b="1" dirty="0" smtClean="0"/>
              <a:t>forever</a:t>
            </a:r>
            <a:endParaRPr lang="en-US" altLang="en-US" sz="5400" b="1" dirty="0" smtClean="0"/>
          </a:p>
        </p:txBody>
      </p:sp>
      <p:sp>
        <p:nvSpPr>
          <p:cNvPr id="10" name="TextBox 9"/>
          <p:cNvSpPr txBox="1"/>
          <p:nvPr/>
        </p:nvSpPr>
        <p:spPr>
          <a:xfrm>
            <a:off x="949124" y="3611292"/>
            <a:ext cx="10509813" cy="1446550"/>
          </a:xfrm>
          <a:prstGeom prst="rect">
            <a:avLst/>
          </a:prstGeom>
          <a:noFill/>
        </p:spPr>
        <p:txBody>
          <a:bodyPr wrap="square" rtlCol="0">
            <a:spAutoFit/>
          </a:bodyPr>
          <a:lstStyle/>
          <a:p>
            <a:r>
              <a:rPr lang="en-US" sz="4400" dirty="0" smtClean="0"/>
              <a:t>“Except a man be born again, he cannot see the kingdom of God.”  John 3:3</a:t>
            </a:r>
            <a:endParaRPr lang="en-US" sz="4400" dirty="0"/>
          </a:p>
        </p:txBody>
      </p:sp>
      <p:sp>
        <p:nvSpPr>
          <p:cNvPr id="11" name="TextBox 10"/>
          <p:cNvSpPr txBox="1"/>
          <p:nvPr/>
        </p:nvSpPr>
        <p:spPr>
          <a:xfrm>
            <a:off x="951049" y="5071667"/>
            <a:ext cx="10531037" cy="1446550"/>
          </a:xfrm>
          <a:prstGeom prst="rect">
            <a:avLst/>
          </a:prstGeom>
          <a:noFill/>
        </p:spPr>
        <p:txBody>
          <a:bodyPr wrap="square" rtlCol="0">
            <a:spAutoFit/>
          </a:bodyPr>
          <a:lstStyle/>
          <a:p>
            <a:r>
              <a:rPr lang="en-US" sz="4400" dirty="0" smtClean="0"/>
              <a:t>“Believe on the Lord Jesus Christ, and thou </a:t>
            </a:r>
            <a:r>
              <a:rPr lang="en-US" sz="4400" dirty="0" err="1" smtClean="0"/>
              <a:t>shalt</a:t>
            </a:r>
            <a:r>
              <a:rPr lang="en-US" sz="4400" dirty="0" smtClean="0"/>
              <a:t> be saved…”  Acts 16:31</a:t>
            </a:r>
            <a:endParaRPr lang="en-US" sz="4400" dirty="0"/>
          </a:p>
        </p:txBody>
      </p:sp>
      <p:sp>
        <p:nvSpPr>
          <p:cNvPr id="6" name="Rectangle 5"/>
          <p:cNvSpPr/>
          <p:nvPr/>
        </p:nvSpPr>
        <p:spPr>
          <a:xfrm>
            <a:off x="377372" y="1827757"/>
            <a:ext cx="7213599" cy="1754326"/>
          </a:xfrm>
          <a:prstGeom prst="rect">
            <a:avLst/>
          </a:prstGeom>
        </p:spPr>
        <p:txBody>
          <a:bodyPr wrap="square">
            <a:spAutoFit/>
          </a:bodyPr>
          <a:lstStyle/>
          <a:p>
            <a:pPr>
              <a:spcBef>
                <a:spcPct val="0"/>
              </a:spcBef>
            </a:pPr>
            <a:r>
              <a:rPr lang="en-US" altLang="en-US" sz="5400" b="1" dirty="0" smtClean="0"/>
              <a:t>if </a:t>
            </a:r>
            <a:r>
              <a:rPr lang="en-US" altLang="en-US" sz="5400" b="1" dirty="0" smtClean="0"/>
              <a:t>you reject Jesus Christ </a:t>
            </a:r>
            <a:endParaRPr lang="en-US" altLang="en-US" sz="5400" b="1" dirty="0" smtClean="0"/>
          </a:p>
          <a:p>
            <a:pPr>
              <a:spcBef>
                <a:spcPct val="0"/>
              </a:spcBef>
            </a:pPr>
            <a:r>
              <a:rPr lang="en-US" altLang="en-US" sz="5400" b="1" dirty="0" smtClean="0"/>
              <a:t>as your </a:t>
            </a:r>
            <a:r>
              <a:rPr lang="en-US" altLang="en-US" sz="5400" b="1" dirty="0" smtClean="0"/>
              <a:t>Lord and Savior.</a:t>
            </a:r>
          </a:p>
        </p:txBody>
      </p:sp>
    </p:spTree>
    <p:extLst>
      <p:ext uri="{BB962C8B-B14F-4D97-AF65-F5344CB8AC3E}">
        <p14:creationId xmlns="" xmlns:p14="http://schemas.microsoft.com/office/powerpoint/2010/main" val="41436571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N:\Trip\2. Nailing shut the windows of heaven\Picture of Nails hand ou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20690" y="148589"/>
            <a:ext cx="5547359" cy="6562119"/>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0030" y="685799"/>
            <a:ext cx="4754880" cy="5139869"/>
          </a:xfrm>
          <a:prstGeom prst="rect">
            <a:avLst/>
          </a:prstGeom>
        </p:spPr>
        <p:txBody>
          <a:bodyPr wrap="square">
            <a:spAutoFit/>
          </a:bodyPr>
          <a:lstStyle/>
          <a:p>
            <a:pPr marL="342900" indent="-342900" algn="ctr">
              <a:defRPr/>
            </a:pPr>
            <a:r>
              <a:rPr lang="en-US" sz="4800" b="1" dirty="0">
                <a:solidFill>
                  <a:srgbClr val="002060"/>
                </a:solidFill>
              </a:rPr>
              <a:t>YOU WILL BE RECEIVING</a:t>
            </a:r>
          </a:p>
          <a:p>
            <a:pPr marL="342900" indent="-342900" algn="ctr">
              <a:defRPr/>
            </a:pPr>
            <a:r>
              <a:rPr lang="en-US" sz="4800" b="1" dirty="0">
                <a:solidFill>
                  <a:srgbClr val="002060"/>
                </a:solidFill>
              </a:rPr>
              <a:t>THIS STUDY GUILD AS YOU LEAVE. </a:t>
            </a:r>
            <a:r>
              <a:rPr lang="en-US" sz="4400" b="1" dirty="0">
                <a:solidFill>
                  <a:srgbClr val="002060"/>
                </a:solidFill>
              </a:rPr>
              <a:t>PLEASE STUDY IT.  IT WILL HELP YOU.</a:t>
            </a:r>
          </a:p>
        </p:txBody>
      </p:sp>
    </p:spTree>
    <p:extLst>
      <p:ext uri="{BB962C8B-B14F-4D97-AF65-F5344CB8AC3E}">
        <p14:creationId xmlns="" xmlns:p14="http://schemas.microsoft.com/office/powerpoint/2010/main" val="33629827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73" y="216253"/>
            <a:ext cx="11603182" cy="3046988"/>
          </a:xfrm>
          <a:prstGeom prst="rect">
            <a:avLst/>
          </a:prstGeom>
        </p:spPr>
        <p:txBody>
          <a:bodyPr wrap="square">
            <a:spAutoFit/>
          </a:bodyPr>
          <a:lstStyle/>
          <a:p>
            <a:pPr algn="ctr"/>
            <a:r>
              <a:rPr lang="en-US" altLang="en-US" sz="4800" b="1" dirty="0" smtClean="0"/>
              <a:t>“All scripture is given by inspiration of God, and is profitable for doctrine, for reproof, </a:t>
            </a:r>
            <a:br>
              <a:rPr lang="en-US" altLang="en-US" sz="4800" b="1" dirty="0" smtClean="0"/>
            </a:br>
            <a:r>
              <a:rPr lang="en-US" altLang="en-US" sz="4800" b="1" dirty="0" smtClean="0"/>
              <a:t>for correction, for instruction in righteousness:</a:t>
            </a:r>
            <a:endParaRPr lang="en-US" altLang="en-US" sz="4400" b="1" dirty="0" smtClean="0">
              <a:solidFill>
                <a:srgbClr val="C00000"/>
              </a:solidFill>
            </a:endParaRPr>
          </a:p>
        </p:txBody>
      </p:sp>
      <p:cxnSp>
        <p:nvCxnSpPr>
          <p:cNvPr id="3" name="Straight Connector 2"/>
          <p:cNvCxnSpPr/>
          <p:nvPr/>
        </p:nvCxnSpPr>
        <p:spPr>
          <a:xfrm flipV="1">
            <a:off x="6035040" y="1623060"/>
            <a:ext cx="2171700" cy="114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239250" y="1634490"/>
            <a:ext cx="2171700" cy="114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13710" y="2366010"/>
            <a:ext cx="2529840" cy="114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709410" y="2377440"/>
            <a:ext cx="2731770" cy="1143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973" y="3263241"/>
            <a:ext cx="11603181" cy="3323987"/>
          </a:xfrm>
          <a:prstGeom prst="rect">
            <a:avLst/>
          </a:prstGeom>
        </p:spPr>
        <p:txBody>
          <a:bodyPr wrap="square">
            <a:spAutoFit/>
          </a:bodyPr>
          <a:lstStyle/>
          <a:p>
            <a:pPr algn="ctr"/>
            <a:r>
              <a:rPr lang="en-US" altLang="en-US" sz="5400" b="1" dirty="0" smtClean="0"/>
              <a:t>That the man of God may be</a:t>
            </a:r>
          </a:p>
          <a:p>
            <a:pPr algn="ctr"/>
            <a:r>
              <a:rPr lang="en-US" altLang="en-US" sz="5400" b="1" dirty="0" smtClean="0"/>
              <a:t>perfect </a:t>
            </a:r>
            <a:r>
              <a:rPr lang="en-US" altLang="en-US" sz="5400" dirty="0" smtClean="0">
                <a:solidFill>
                  <a:srgbClr val="C00000"/>
                </a:solidFill>
              </a:rPr>
              <a:t>(</a:t>
            </a:r>
            <a:r>
              <a:rPr lang="en-US" altLang="en-US" sz="5400" i="1" dirty="0" smtClean="0">
                <a:solidFill>
                  <a:srgbClr val="C00000"/>
                </a:solidFill>
              </a:rPr>
              <a:t>matured</a:t>
            </a:r>
            <a:r>
              <a:rPr lang="en-US" altLang="en-US" sz="5400" dirty="0" smtClean="0">
                <a:solidFill>
                  <a:srgbClr val="C00000"/>
                </a:solidFill>
              </a:rPr>
              <a:t>)</a:t>
            </a:r>
            <a:r>
              <a:rPr lang="en-US" altLang="en-US" sz="5400" b="1" dirty="0" smtClean="0"/>
              <a:t>, thoroughly furnished unto all good works.”</a:t>
            </a:r>
            <a:r>
              <a:rPr lang="en-US" altLang="en-US" sz="5400" dirty="0" smtClean="0"/>
              <a:t> </a:t>
            </a:r>
          </a:p>
          <a:p>
            <a:pPr algn="ctr"/>
            <a:r>
              <a:rPr lang="en-US" altLang="en-US" sz="4800" b="1" dirty="0" smtClean="0">
                <a:solidFill>
                  <a:srgbClr val="C00000"/>
                </a:solidFill>
              </a:rPr>
              <a:t>2 Tim 3:16-17</a:t>
            </a:r>
          </a:p>
        </p:txBody>
      </p:sp>
    </p:spTree>
    <p:extLst>
      <p:ext uri="{BB962C8B-B14F-4D97-AF65-F5344CB8AC3E}">
        <p14:creationId xmlns="" xmlns:p14="http://schemas.microsoft.com/office/powerpoint/2010/main" val="29944102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592" y="107302"/>
            <a:ext cx="9680863" cy="6740307"/>
          </a:xfrm>
          <a:prstGeom prst="rect">
            <a:avLst/>
          </a:prstGeom>
        </p:spPr>
        <p:txBody>
          <a:bodyPr wrap="square">
            <a:spAutoFit/>
          </a:bodyPr>
          <a:lstStyle/>
          <a:p>
            <a:r>
              <a:rPr lang="en-US" altLang="en-US" sz="5400" b="1" dirty="0" smtClean="0">
                <a:solidFill>
                  <a:srgbClr val="C00000"/>
                </a:solidFill>
              </a:rPr>
              <a:t>Doctrine</a:t>
            </a:r>
            <a:r>
              <a:rPr lang="en-US" altLang="en-US" sz="5400" b="1" dirty="0" smtClean="0">
                <a:solidFill>
                  <a:schemeClr val="accent2"/>
                </a:solidFill>
              </a:rPr>
              <a:t> </a:t>
            </a:r>
          </a:p>
          <a:p>
            <a:r>
              <a:rPr lang="en-US" altLang="en-US" sz="5400" b="1" dirty="0" smtClean="0"/>
              <a:t>	      - That is what is right.</a:t>
            </a:r>
          </a:p>
          <a:p>
            <a:r>
              <a:rPr lang="en-US" altLang="en-US" sz="5400" b="1" dirty="0" smtClean="0">
                <a:solidFill>
                  <a:srgbClr val="C00000"/>
                </a:solidFill>
              </a:rPr>
              <a:t>Reproof</a:t>
            </a:r>
            <a:r>
              <a:rPr lang="en-US" altLang="en-US" sz="5400" dirty="0" smtClean="0"/>
              <a:t> </a:t>
            </a:r>
          </a:p>
          <a:p>
            <a:r>
              <a:rPr lang="en-US" altLang="en-US" sz="5400" b="1" dirty="0" smtClean="0"/>
              <a:t>	      - That is what is wrong.</a:t>
            </a:r>
          </a:p>
          <a:p>
            <a:r>
              <a:rPr lang="en-US" altLang="en-US" sz="5400" b="1" dirty="0" smtClean="0">
                <a:solidFill>
                  <a:srgbClr val="C00000"/>
                </a:solidFill>
              </a:rPr>
              <a:t>Correction</a:t>
            </a:r>
          </a:p>
          <a:p>
            <a:r>
              <a:rPr lang="en-US" altLang="en-US" sz="5400" b="1" dirty="0" smtClean="0"/>
              <a:t>	      - That is how to get right.</a:t>
            </a:r>
          </a:p>
          <a:p>
            <a:r>
              <a:rPr lang="en-US" altLang="en-US" sz="5400" b="1" dirty="0" smtClean="0">
                <a:solidFill>
                  <a:srgbClr val="C00000"/>
                </a:solidFill>
              </a:rPr>
              <a:t>Instruction in righteousness</a:t>
            </a:r>
          </a:p>
          <a:p>
            <a:r>
              <a:rPr lang="en-US" altLang="en-US" sz="5400" b="1" dirty="0" smtClean="0"/>
              <a:t>	      - That is how to stay right.</a:t>
            </a:r>
          </a:p>
        </p:txBody>
      </p:sp>
    </p:spTree>
    <p:extLst>
      <p:ext uri="{BB962C8B-B14F-4D97-AF65-F5344CB8AC3E}">
        <p14:creationId xmlns="" xmlns:p14="http://schemas.microsoft.com/office/powerpoint/2010/main" val="23441252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030" y="139780"/>
            <a:ext cx="11189970" cy="923330"/>
          </a:xfrm>
          <a:prstGeom prst="rect">
            <a:avLst/>
          </a:prstGeom>
        </p:spPr>
        <p:txBody>
          <a:bodyPr wrap="square">
            <a:spAutoFit/>
          </a:bodyPr>
          <a:lstStyle/>
          <a:p>
            <a:r>
              <a:rPr lang="en-US" altLang="en-US" sz="5400" b="1" dirty="0" smtClean="0">
                <a:solidFill>
                  <a:srgbClr val="0070C0"/>
                </a:solidFill>
              </a:rPr>
              <a:t>A person said to me, </a:t>
            </a:r>
          </a:p>
        </p:txBody>
      </p:sp>
      <p:sp>
        <p:nvSpPr>
          <p:cNvPr id="3" name="Rectangle 2"/>
          <p:cNvSpPr/>
          <p:nvPr/>
        </p:nvSpPr>
        <p:spPr>
          <a:xfrm>
            <a:off x="0" y="1011139"/>
            <a:ext cx="12001500" cy="2862322"/>
          </a:xfrm>
          <a:prstGeom prst="rect">
            <a:avLst/>
          </a:prstGeom>
        </p:spPr>
        <p:txBody>
          <a:bodyPr wrap="square">
            <a:spAutoFit/>
          </a:bodyPr>
          <a:lstStyle/>
          <a:p>
            <a:pPr algn="ctr"/>
            <a:r>
              <a:rPr lang="en-US" altLang="en-US" sz="6000" b="1" dirty="0" smtClean="0"/>
              <a:t>“When I pray, it seems like the heavens become as brass and the windows of heaven are nailed shut.”</a:t>
            </a:r>
          </a:p>
        </p:txBody>
      </p:sp>
      <p:sp>
        <p:nvSpPr>
          <p:cNvPr id="4" name="Rectangle 3"/>
          <p:cNvSpPr/>
          <p:nvPr/>
        </p:nvSpPr>
        <p:spPr>
          <a:xfrm>
            <a:off x="411480" y="3821490"/>
            <a:ext cx="11319510" cy="2862322"/>
          </a:xfrm>
          <a:prstGeom prst="rect">
            <a:avLst/>
          </a:prstGeom>
        </p:spPr>
        <p:txBody>
          <a:bodyPr wrap="square">
            <a:spAutoFit/>
          </a:bodyPr>
          <a:lstStyle/>
          <a:p>
            <a:pPr algn="ctr">
              <a:spcBef>
                <a:spcPct val="0"/>
              </a:spcBef>
            </a:pPr>
            <a:r>
              <a:rPr lang="en-US" altLang="en-US" sz="6000" b="1" dirty="0" smtClean="0"/>
              <a:t>“There is nothing but deadness and I get nothing from God after I have prayed.”</a:t>
            </a:r>
            <a:endParaRPr lang="en-US" altLang="en-US" sz="6000" b="1" dirty="0"/>
          </a:p>
        </p:txBody>
      </p:sp>
    </p:spTree>
    <p:extLst>
      <p:ext uri="{BB962C8B-B14F-4D97-AF65-F5344CB8AC3E}">
        <p14:creationId xmlns="" xmlns:p14="http://schemas.microsoft.com/office/powerpoint/2010/main" val="74850944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 y="466987"/>
            <a:ext cx="11189970" cy="923330"/>
          </a:xfrm>
          <a:prstGeom prst="rect">
            <a:avLst/>
          </a:prstGeom>
        </p:spPr>
        <p:txBody>
          <a:bodyPr wrap="square">
            <a:spAutoFit/>
          </a:bodyPr>
          <a:lstStyle/>
          <a:p>
            <a:r>
              <a:rPr lang="en-US" altLang="en-US" sz="5400" b="1" dirty="0" smtClean="0">
                <a:solidFill>
                  <a:srgbClr val="0070C0"/>
                </a:solidFill>
              </a:rPr>
              <a:t>REMEMBER THESE BIBLE FACTS:</a:t>
            </a:r>
          </a:p>
        </p:txBody>
      </p:sp>
      <p:sp>
        <p:nvSpPr>
          <p:cNvPr id="3" name="Rectangle 2"/>
          <p:cNvSpPr/>
          <p:nvPr/>
        </p:nvSpPr>
        <p:spPr>
          <a:xfrm>
            <a:off x="445770" y="1529257"/>
            <a:ext cx="11319510" cy="923330"/>
          </a:xfrm>
          <a:prstGeom prst="rect">
            <a:avLst/>
          </a:prstGeom>
        </p:spPr>
        <p:txBody>
          <a:bodyPr wrap="square">
            <a:spAutoFit/>
          </a:bodyPr>
          <a:lstStyle/>
          <a:p>
            <a:r>
              <a:rPr lang="en-US" altLang="en-US" sz="5400" b="1" dirty="0" smtClean="0"/>
              <a:t>1. God commands us to pray. </a:t>
            </a:r>
            <a:r>
              <a:rPr lang="en-US" altLang="en-US" sz="4000" b="1" dirty="0" smtClean="0">
                <a:solidFill>
                  <a:srgbClr val="C00000"/>
                </a:solidFill>
              </a:rPr>
              <a:t>Isaiah 55:6</a:t>
            </a:r>
          </a:p>
        </p:txBody>
      </p:sp>
      <p:sp>
        <p:nvSpPr>
          <p:cNvPr id="6" name="Rectangle 5"/>
          <p:cNvSpPr/>
          <p:nvPr/>
        </p:nvSpPr>
        <p:spPr>
          <a:xfrm>
            <a:off x="445770" y="2590810"/>
            <a:ext cx="11319510" cy="923330"/>
          </a:xfrm>
          <a:prstGeom prst="rect">
            <a:avLst/>
          </a:prstGeom>
        </p:spPr>
        <p:txBody>
          <a:bodyPr wrap="square">
            <a:spAutoFit/>
          </a:bodyPr>
          <a:lstStyle/>
          <a:p>
            <a:r>
              <a:rPr lang="en-US" altLang="en-US" sz="5400" b="1" dirty="0" smtClean="0"/>
              <a:t>2. God hears our prayers. </a:t>
            </a:r>
            <a:r>
              <a:rPr lang="en-US" altLang="en-US" sz="4000" b="1" dirty="0" smtClean="0">
                <a:solidFill>
                  <a:srgbClr val="C00000"/>
                </a:solidFill>
              </a:rPr>
              <a:t>Psalm 65:2 </a:t>
            </a:r>
          </a:p>
        </p:txBody>
      </p:sp>
      <p:sp>
        <p:nvSpPr>
          <p:cNvPr id="7" name="Rectangle 6"/>
          <p:cNvSpPr/>
          <p:nvPr/>
        </p:nvSpPr>
        <p:spPr>
          <a:xfrm>
            <a:off x="445770" y="3653080"/>
            <a:ext cx="11319510" cy="923330"/>
          </a:xfrm>
          <a:prstGeom prst="rect">
            <a:avLst/>
          </a:prstGeom>
        </p:spPr>
        <p:txBody>
          <a:bodyPr wrap="square">
            <a:spAutoFit/>
          </a:bodyPr>
          <a:lstStyle/>
          <a:p>
            <a:r>
              <a:rPr lang="en-US" altLang="en-US" sz="5400" b="1" dirty="0" smtClean="0"/>
              <a:t>3. God answers prayer.  </a:t>
            </a:r>
            <a:r>
              <a:rPr lang="en-US" altLang="en-US" sz="4000" b="1" dirty="0" smtClean="0">
                <a:solidFill>
                  <a:srgbClr val="C00000"/>
                </a:solidFill>
              </a:rPr>
              <a:t>Isaiah 58:9</a:t>
            </a:r>
          </a:p>
        </p:txBody>
      </p:sp>
      <p:sp>
        <p:nvSpPr>
          <p:cNvPr id="8" name="Rectangle 7"/>
          <p:cNvSpPr/>
          <p:nvPr/>
        </p:nvSpPr>
        <p:spPr>
          <a:xfrm>
            <a:off x="445770" y="4713210"/>
            <a:ext cx="11319510" cy="923330"/>
          </a:xfrm>
          <a:prstGeom prst="rect">
            <a:avLst/>
          </a:prstGeom>
        </p:spPr>
        <p:txBody>
          <a:bodyPr wrap="square">
            <a:spAutoFit/>
          </a:bodyPr>
          <a:lstStyle/>
          <a:p>
            <a:r>
              <a:rPr lang="en-US" altLang="en-US" sz="5400" b="1" dirty="0" smtClean="0"/>
              <a:t>4. God delights in our prayers. </a:t>
            </a:r>
            <a:r>
              <a:rPr lang="en-US" altLang="en-US" sz="4000" b="1" dirty="0" smtClean="0">
                <a:solidFill>
                  <a:srgbClr val="C00000"/>
                </a:solidFill>
              </a:rPr>
              <a:t>Prov. 15:8</a:t>
            </a:r>
          </a:p>
        </p:txBody>
      </p:sp>
    </p:spTree>
    <p:extLst>
      <p:ext uri="{BB962C8B-B14F-4D97-AF65-F5344CB8AC3E}">
        <p14:creationId xmlns="" xmlns:p14="http://schemas.microsoft.com/office/powerpoint/2010/main" val="5892132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 y="214807"/>
            <a:ext cx="11319510" cy="6647974"/>
          </a:xfrm>
          <a:prstGeom prst="rect">
            <a:avLst/>
          </a:prstGeom>
        </p:spPr>
        <p:txBody>
          <a:bodyPr wrap="square">
            <a:spAutoFit/>
          </a:bodyPr>
          <a:lstStyle/>
          <a:p>
            <a:pPr algn="ctr"/>
            <a:r>
              <a:rPr lang="en-US" altLang="en-US" sz="5400" b="1" dirty="0" smtClean="0">
                <a:solidFill>
                  <a:srgbClr val="0070C0"/>
                </a:solidFill>
              </a:rPr>
              <a:t>These four facts indicate that the windows of heaven are open.</a:t>
            </a:r>
            <a:br>
              <a:rPr lang="en-US" altLang="en-US" sz="5400" b="1" dirty="0" smtClean="0">
                <a:solidFill>
                  <a:srgbClr val="0070C0"/>
                </a:solidFill>
              </a:rPr>
            </a:br>
            <a:endParaRPr lang="en-US" altLang="en-US" sz="2400" b="1" dirty="0" smtClean="0">
              <a:solidFill>
                <a:srgbClr val="0070C0"/>
              </a:solidFill>
            </a:endParaRPr>
          </a:p>
          <a:p>
            <a:pPr algn="ctr"/>
            <a:r>
              <a:rPr lang="en-US" altLang="en-US" sz="5400" b="1" dirty="0" smtClean="0"/>
              <a:t>However, there is another</a:t>
            </a:r>
          </a:p>
          <a:p>
            <a:pPr algn="ctr"/>
            <a:r>
              <a:rPr lang="en-US" altLang="en-US" sz="5400" b="1" dirty="0" smtClean="0"/>
              <a:t>aspect of prayer.</a:t>
            </a:r>
            <a:br>
              <a:rPr lang="en-US" altLang="en-US" sz="5400" b="1" dirty="0" smtClean="0"/>
            </a:br>
            <a:endParaRPr lang="en-US" altLang="en-US" sz="2400" b="1" dirty="0" smtClean="0"/>
          </a:p>
          <a:p>
            <a:pPr algn="ctr"/>
            <a:r>
              <a:rPr lang="en-US" altLang="en-US" sz="5400" b="1" dirty="0" smtClean="0">
                <a:solidFill>
                  <a:srgbClr val="C00000"/>
                </a:solidFill>
                <a:latin typeface="Arial Black" pitchFamily="34" charset="0"/>
              </a:rPr>
              <a:t>YOU CAN NAIL</a:t>
            </a:r>
            <a:br>
              <a:rPr lang="en-US" altLang="en-US" sz="5400" b="1" dirty="0" smtClean="0">
                <a:solidFill>
                  <a:srgbClr val="C00000"/>
                </a:solidFill>
                <a:latin typeface="Arial Black" pitchFamily="34" charset="0"/>
              </a:rPr>
            </a:br>
            <a:r>
              <a:rPr lang="en-US" altLang="en-US" sz="5400" b="1" dirty="0" smtClean="0">
                <a:solidFill>
                  <a:srgbClr val="C00000"/>
                </a:solidFill>
                <a:latin typeface="Arial Black" pitchFamily="34" charset="0"/>
              </a:rPr>
              <a:t>THE WINDOWS OF HEAVEN SHUT.</a:t>
            </a:r>
          </a:p>
        </p:txBody>
      </p:sp>
    </p:spTree>
    <p:extLst>
      <p:ext uri="{BB962C8B-B14F-4D97-AF65-F5344CB8AC3E}">
        <p14:creationId xmlns="" xmlns:p14="http://schemas.microsoft.com/office/powerpoint/2010/main" val="18217260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2536</TotalTime>
  <Words>1946</Words>
  <Application>Microsoft Office PowerPoint</Application>
  <PresentationFormat>Custom</PresentationFormat>
  <Paragraphs>204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Ptr_Ramil</dc:creator>
  <cp:lastModifiedBy>Dell</cp:lastModifiedBy>
  <cp:revision>75</cp:revision>
  <dcterms:created xsi:type="dcterms:W3CDTF">2018-02-20T03:41:45Z</dcterms:created>
  <dcterms:modified xsi:type="dcterms:W3CDTF">2018-05-31T15:10:08Z</dcterms:modified>
</cp:coreProperties>
</file>